
<file path=[Content_Types].xml><?xml version="1.0" encoding="utf-8"?>
<Types xmlns="http://schemas.openxmlformats.org/package/2006/content-types">
  <Default Extension="jpeg" ContentType="image/jpeg"/>
  <Default Extension="jpg" ContentType="image/jpeg"/>
  <Default Extension="m4v"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86" r:id="rId5"/>
    <p:sldId id="262" r:id="rId6"/>
    <p:sldId id="287" r:id="rId7"/>
    <p:sldId id="263" r:id="rId8"/>
    <p:sldId id="288" r:id="rId9"/>
    <p:sldId id="264" r:id="rId10"/>
    <p:sldId id="265" r:id="rId11"/>
    <p:sldId id="266" r:id="rId12"/>
    <p:sldId id="267" r:id="rId13"/>
    <p:sldId id="289" r:id="rId14"/>
    <p:sldId id="268" r:id="rId15"/>
    <p:sldId id="291" r:id="rId16"/>
    <p:sldId id="269" r:id="rId17"/>
    <p:sldId id="270" r:id="rId18"/>
    <p:sldId id="271" r:id="rId19"/>
    <p:sldId id="272" r:id="rId20"/>
    <p:sldId id="273" r:id="rId21"/>
    <p:sldId id="290" r:id="rId22"/>
    <p:sldId id="274" r:id="rId23"/>
    <p:sldId id="276" r:id="rId24"/>
    <p:sldId id="277" r:id="rId25"/>
    <p:sldId id="278" r:id="rId26"/>
    <p:sldId id="281" r:id="rId27"/>
    <p:sldId id="282" r:id="rId28"/>
    <p:sldId id="283" r:id="rId29"/>
    <p:sldId id="293" r:id="rId30"/>
    <p:sldId id="284" r:id="rId31"/>
    <p:sldId id="285" r:id="rId32"/>
    <p:sldId id="294" r:id="rId33"/>
    <p:sldId id="279" r:id="rId34"/>
    <p:sldId id="280" r:id="rId35"/>
    <p:sldId id="292" r:id="rId3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795548"/>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419CE-6189-4AC3-ACEA-3AEAC575868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D90000C-297A-4A74-BBAF-0890EC0F0F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5A38400-F67B-435F-A550-3D6A32C47FC0}"/>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6FA35745-EE42-4185-99BF-43D179BDE8F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98D81F8-2A36-4DE2-8D79-F589DBD8F758}"/>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297703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F55CB-23BA-4706-9B17-128DA7ECFA2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07F8FC4-58F7-489D-BB46-A227AF8AF93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7E1F85-4C73-4AD7-B68A-114279EFCBF3}"/>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E9F4825C-DE76-4697-816D-67EBB26885D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75A4166-E085-4B65-96AE-7F57626CE6AB}"/>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537914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02CC918-03C3-4B5C-A69D-653CD976E6B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9773617-C52C-4552-A747-1415FE6BE16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689493E-CB33-4712-A6F9-73C93B67961E}"/>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0FA31FD2-075F-4F3D-BC19-98A26235C5B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08FE477-3CF9-4AAA-B16F-DC2E76AC9CB5}"/>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981718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0A379-29EE-4D68-BF9A-DADF6B6C3EB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0C977AA-4F14-4B94-AAEE-330B7D58E40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9A6E3C1-7C54-415E-AAFE-79BFA70280B9}"/>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14E86808-809F-427F-9B40-3229BDA4EA0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5F21260-63CD-43E1-92FA-FE03F763C9FD}"/>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4220691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129B6B-9081-458B-AAA0-2B60BBFB789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604337A-DD57-4FD9-9B67-C1D1EDC8E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F701DCB-AA26-4C3C-9BC3-510A1934D7C6}"/>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52A2B677-DB68-40D2-9324-F91CD496AFC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D0A3FAA-3A77-486E-8303-CBE6561065EB}"/>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1155095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FD2DB-B2C6-40A0-9392-41F4A989D49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C175C2C-C905-4CC8-A80D-29368011FAC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E2D4596-7979-42DF-8EBB-83DAB771B92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60A8A7D-1064-459C-A9CF-65037245C36F}"/>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6" name="Marcador de pie de página 5">
            <a:extLst>
              <a:ext uri="{FF2B5EF4-FFF2-40B4-BE49-F238E27FC236}">
                <a16:creationId xmlns:a16="http://schemas.microsoft.com/office/drawing/2014/main" id="{9067C34E-3000-437A-8C8D-0BB0121A88D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535473-F9C9-43D0-805D-260F19E9FE47}"/>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15482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6F692-554E-4DA1-B6A2-2AC1D684308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1989CC6-7999-4C07-BBA9-311F2CC6D2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D85F548-A973-49CE-B4D2-7E1E150A749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DA6778E-B4C6-41B2-8B2D-CE38CAAFE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B5B4A98-1B45-438A-A7ED-26EE7DABA6F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94139C9-1E86-44E9-ACA0-D4114AF2721D}"/>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8" name="Marcador de pie de página 7">
            <a:extLst>
              <a:ext uri="{FF2B5EF4-FFF2-40B4-BE49-F238E27FC236}">
                <a16:creationId xmlns:a16="http://schemas.microsoft.com/office/drawing/2014/main" id="{D81D0D6B-D2FB-4609-8FEF-A211418AF93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245794B9-4D99-460A-A07B-F0143D92EAA9}"/>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19647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031C4-6B70-4494-A6A5-E0E4C70A9BF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AFA16D7-E3C5-4838-B684-7D99E17CF841}"/>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4" name="Marcador de pie de página 3">
            <a:extLst>
              <a:ext uri="{FF2B5EF4-FFF2-40B4-BE49-F238E27FC236}">
                <a16:creationId xmlns:a16="http://schemas.microsoft.com/office/drawing/2014/main" id="{B5C32FA4-EE0A-444C-B74E-947869D6E46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46F442C-2194-4BBF-9F49-B072F79E183C}"/>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1326088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F94E988-9A36-4A49-BD12-A9049DEF5DFC}"/>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3" name="Marcador de pie de página 2">
            <a:extLst>
              <a:ext uri="{FF2B5EF4-FFF2-40B4-BE49-F238E27FC236}">
                <a16:creationId xmlns:a16="http://schemas.microsoft.com/office/drawing/2014/main" id="{7246F440-3BC9-473A-A511-79A127FAC46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FF96E85-57F5-400C-A16C-882E6FE13C24}"/>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2072578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A6EB47-4EAC-432A-AD0F-C449BA2B1DD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5DA426C-D29C-481E-A2BF-D85663DACF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9E42F55-500A-42D4-9196-D4AF3CD0E6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88F1301-3322-4D67-B2F2-3CEEF5E14E77}"/>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6" name="Marcador de pie de página 5">
            <a:extLst>
              <a:ext uri="{FF2B5EF4-FFF2-40B4-BE49-F238E27FC236}">
                <a16:creationId xmlns:a16="http://schemas.microsoft.com/office/drawing/2014/main" id="{8C487CD6-C274-4579-8B1B-0AB6D6A3632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9B70B50-D848-40AB-A798-C495D053BB03}"/>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351679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BEF06-446E-4AA2-A838-4A955721CA9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BDA411D-8EB7-4D98-9800-33CCD88132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EB12B88-2546-44A5-A612-FCD4207FA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70AEADE-0788-48A9-9B07-28B53A19CB28}"/>
              </a:ext>
            </a:extLst>
          </p:cNvPr>
          <p:cNvSpPr>
            <a:spLocks noGrp="1"/>
          </p:cNvSpPr>
          <p:nvPr>
            <p:ph type="dt" sz="half" idx="10"/>
          </p:nvPr>
        </p:nvSpPr>
        <p:spPr/>
        <p:txBody>
          <a:bodyPr/>
          <a:lstStyle/>
          <a:p>
            <a:fld id="{52E66024-5325-410F-93ED-E03FFD814954}" type="datetimeFigureOut">
              <a:rPr lang="es-ES" smtClean="0"/>
              <a:t>30/06/2020</a:t>
            </a:fld>
            <a:endParaRPr lang="es-ES"/>
          </a:p>
        </p:txBody>
      </p:sp>
      <p:sp>
        <p:nvSpPr>
          <p:cNvPr id="6" name="Marcador de pie de página 5">
            <a:extLst>
              <a:ext uri="{FF2B5EF4-FFF2-40B4-BE49-F238E27FC236}">
                <a16:creationId xmlns:a16="http://schemas.microsoft.com/office/drawing/2014/main" id="{107E4355-1E07-4D33-A638-F2FB7370805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4E198A4-E4D0-493F-BE91-70B05992C57D}"/>
              </a:ext>
            </a:extLst>
          </p:cNvPr>
          <p:cNvSpPr>
            <a:spLocks noGrp="1"/>
          </p:cNvSpPr>
          <p:nvPr>
            <p:ph type="sldNum" sz="quarter" idx="12"/>
          </p:nvPr>
        </p:nvSpPr>
        <p:spPr/>
        <p:txBody>
          <a:bodyPr/>
          <a:lstStyle/>
          <a:p>
            <a:fld id="{A0D89928-48F2-4D72-AB07-908CCB18EAE5}" type="slidenum">
              <a:rPr lang="es-ES" smtClean="0"/>
              <a:t>‹Nº›</a:t>
            </a:fld>
            <a:endParaRPr lang="es-ES"/>
          </a:p>
        </p:txBody>
      </p:sp>
    </p:spTree>
    <p:extLst>
      <p:ext uri="{BB962C8B-B14F-4D97-AF65-F5344CB8AC3E}">
        <p14:creationId xmlns:p14="http://schemas.microsoft.com/office/powerpoint/2010/main" val="27302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5276DF1-1470-484D-85CB-60BE1842DB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FFE3E56-0E92-497E-8602-BBCD64F0E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D32507-942C-48CF-9C32-A32742690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66024-5325-410F-93ED-E03FFD814954}" type="datetimeFigureOut">
              <a:rPr lang="es-ES" smtClean="0"/>
              <a:t>30/06/2020</a:t>
            </a:fld>
            <a:endParaRPr lang="es-ES"/>
          </a:p>
        </p:txBody>
      </p:sp>
      <p:sp>
        <p:nvSpPr>
          <p:cNvPr id="5" name="Marcador de pie de página 4">
            <a:extLst>
              <a:ext uri="{FF2B5EF4-FFF2-40B4-BE49-F238E27FC236}">
                <a16:creationId xmlns:a16="http://schemas.microsoft.com/office/drawing/2014/main" id="{AB1AD01C-042B-4F54-A5B7-67360BFA18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959AD32-B795-4E0F-BD5B-FCA73BEB4B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D89928-48F2-4D72-AB07-908CCB18EAE5}" type="slidenum">
              <a:rPr lang="es-ES" smtClean="0"/>
              <a:t>‹Nº›</a:t>
            </a:fld>
            <a:endParaRPr lang="es-ES"/>
          </a:p>
        </p:txBody>
      </p:sp>
    </p:spTree>
    <p:extLst>
      <p:ext uri="{BB962C8B-B14F-4D97-AF65-F5344CB8AC3E}">
        <p14:creationId xmlns:p14="http://schemas.microsoft.com/office/powerpoint/2010/main" val="4007227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diariodenavarra.es/noticias/navarra/2017/11/27/la-investigadora-navarra-ainaragarde-premio-internacional-medicina-infantil-564133-300.html"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jpg"/><Relationship Id="rId5" Type="http://schemas.microsoft.com/office/2007/relationships/hdphoto" Target="../media/hdphoto1.wdp"/><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hyperlink" Target="https://tensionapp.herokuapp.com/" TargetMode="External"/><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mfuertes.net/" TargetMode="External"/><Relationship Id="rId5" Type="http://schemas.openxmlformats.org/officeDocument/2006/relationships/image" Target="../media/image31.jp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0569E-617A-4C1B-8DA9-846D9B174BB2}"/>
              </a:ext>
            </a:extLst>
          </p:cNvPr>
          <p:cNvSpPr>
            <a:spLocks noGrp="1"/>
          </p:cNvSpPr>
          <p:nvPr>
            <p:ph type="ctrTitle"/>
          </p:nvPr>
        </p:nvSpPr>
        <p:spPr>
          <a:xfrm>
            <a:off x="1524000" y="3883295"/>
            <a:ext cx="9144000" cy="1189139"/>
          </a:xfrm>
        </p:spPr>
        <p:txBody>
          <a:bodyPr>
            <a:noAutofit/>
          </a:bodyPr>
          <a:lstStyle/>
          <a:p>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 </a:t>
            </a:r>
            <a:r>
              <a:rPr lang="es-ES" sz="2400" b="1" i="0" u="none" strike="noStrike" baseline="0" dirty="0">
                <a:solidFill>
                  <a:srgbClr val="000000"/>
                </a:solidFill>
                <a:latin typeface="Calibri" panose="020F0502020204030204" pitchFamily="34" charset="0"/>
              </a:rPr>
              <a:t>TENSIONAPP</a:t>
            </a:r>
            <a:r>
              <a:rPr lang="es-ES" sz="2000" b="1" i="0" u="none" strike="noStrike" baseline="0" dirty="0">
                <a:solidFill>
                  <a:srgbClr val="000000"/>
                </a:solidFill>
                <a:latin typeface="Calibri" panose="020F0502020204030204" pitchFamily="34" charset="0"/>
              </a:rPr>
              <a:t>: </a:t>
            </a:r>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SISTEMA DE DETECCIÓN DE LA FRECUENCIA CARDIACA </a:t>
            </a:r>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MEDIANTE EL SENSOR FOTOGRÁFICO DE UN SMARTPHONE </a:t>
            </a:r>
            <a:br>
              <a:rPr lang="es-ES" sz="2000" b="0" i="0" u="none" strike="noStrike" baseline="0" dirty="0">
                <a:solidFill>
                  <a:srgbClr val="000000"/>
                </a:solidFill>
                <a:latin typeface="Calibri" panose="020F0502020204030204" pitchFamily="34" charset="0"/>
              </a:rPr>
            </a:br>
            <a:r>
              <a:rPr lang="es-ES" sz="2000" b="0" i="0" u="none" strike="noStrike" baseline="0" dirty="0">
                <a:solidFill>
                  <a:srgbClr val="000000"/>
                </a:solidFill>
                <a:latin typeface="Calibri" panose="020F0502020204030204" pitchFamily="34" charset="0"/>
              </a:rPr>
              <a:t>Y MEDIANTE UN MICROCONTROLADOR. </a:t>
            </a:r>
            <a:endParaRPr lang="es-ES" sz="6600" dirty="0"/>
          </a:p>
        </p:txBody>
      </p:sp>
      <p:sp>
        <p:nvSpPr>
          <p:cNvPr id="3" name="Subtítulo 2">
            <a:extLst>
              <a:ext uri="{FF2B5EF4-FFF2-40B4-BE49-F238E27FC236}">
                <a16:creationId xmlns:a16="http://schemas.microsoft.com/office/drawing/2014/main" id="{1D5644CE-F818-45B9-A983-DE3D758FB016}"/>
              </a:ext>
            </a:extLst>
          </p:cNvPr>
          <p:cNvSpPr>
            <a:spLocks noGrp="1"/>
          </p:cNvSpPr>
          <p:nvPr>
            <p:ph type="subTitle" idx="1"/>
          </p:nvPr>
        </p:nvSpPr>
        <p:spPr>
          <a:xfrm>
            <a:off x="2748792" y="5837030"/>
            <a:ext cx="9144000" cy="687505"/>
          </a:xfrm>
        </p:spPr>
        <p:txBody>
          <a:bodyPr>
            <a:normAutofit/>
          </a:bodyPr>
          <a:lstStyle/>
          <a:p>
            <a:pPr algn="r">
              <a:lnSpc>
                <a:spcPct val="100000"/>
              </a:lnSpc>
              <a:spcBef>
                <a:spcPts val="0"/>
              </a:spcBef>
            </a:pPr>
            <a:r>
              <a:rPr lang="es-ES" sz="1200" b="0" i="0" u="none" strike="noStrike" baseline="0" dirty="0">
                <a:solidFill>
                  <a:srgbClr val="000000"/>
                </a:solidFill>
                <a:latin typeface="Arial" panose="020B0604020202020204" pitchFamily="34" charset="0"/>
              </a:rPr>
              <a:t> </a:t>
            </a:r>
            <a:r>
              <a:rPr lang="es-ES" sz="1200" b="1" i="0" u="none" strike="noStrike" baseline="0" dirty="0">
                <a:solidFill>
                  <a:srgbClr val="000000"/>
                </a:solidFill>
                <a:latin typeface="Arial" panose="020B0604020202020204" pitchFamily="34" charset="0"/>
              </a:rPr>
              <a:t>Autor</a:t>
            </a:r>
            <a:r>
              <a:rPr lang="es-ES" sz="1200" b="0" i="0" u="none" strike="noStrike" baseline="0" dirty="0">
                <a:solidFill>
                  <a:srgbClr val="000000"/>
                </a:solidFill>
                <a:latin typeface="Arial" panose="020B0604020202020204" pitchFamily="34" charset="0"/>
              </a:rPr>
              <a:t>: Miguel Fuertes Fernández </a:t>
            </a:r>
          </a:p>
          <a:p>
            <a:pPr algn="r">
              <a:lnSpc>
                <a:spcPct val="100000"/>
              </a:lnSpc>
              <a:spcBef>
                <a:spcPts val="0"/>
              </a:spcBef>
            </a:pPr>
            <a:r>
              <a:rPr lang="es-ES" sz="1200" b="1" i="0" u="none" strike="noStrike" baseline="0" dirty="0">
                <a:solidFill>
                  <a:srgbClr val="000000"/>
                </a:solidFill>
                <a:latin typeface="Arial" panose="020B0604020202020204" pitchFamily="34" charset="0"/>
              </a:rPr>
              <a:t>Tutor</a:t>
            </a:r>
            <a:r>
              <a:rPr lang="es-ES" sz="1200" b="0" i="0" u="none" strike="noStrike" baseline="0" dirty="0">
                <a:solidFill>
                  <a:srgbClr val="000000"/>
                </a:solidFill>
                <a:latin typeface="Arial" panose="020B0604020202020204" pitchFamily="34" charset="0"/>
              </a:rPr>
              <a:t>: Javier Rodríguez Falces (Universidad Pública de Navarra) </a:t>
            </a:r>
          </a:p>
          <a:p>
            <a:pPr algn="r">
              <a:lnSpc>
                <a:spcPct val="100000"/>
              </a:lnSpc>
              <a:spcBef>
                <a:spcPts val="0"/>
              </a:spcBef>
            </a:pPr>
            <a:r>
              <a:rPr lang="es-ES" sz="1200" b="1" i="0" u="none" strike="noStrike" baseline="0" dirty="0">
                <a:solidFill>
                  <a:srgbClr val="000000"/>
                </a:solidFill>
                <a:latin typeface="Arial" panose="020B0604020202020204" pitchFamily="34" charset="0"/>
              </a:rPr>
              <a:t>Director</a:t>
            </a:r>
            <a:r>
              <a:rPr lang="es-ES" sz="1200" b="0" i="0" u="none" strike="noStrike" baseline="0" dirty="0">
                <a:solidFill>
                  <a:srgbClr val="000000"/>
                </a:solidFill>
                <a:latin typeface="Arial" panose="020B0604020202020204" pitchFamily="34" charset="0"/>
              </a:rPr>
              <a:t>: Javier Rodríguez Falces (Universidad Pública de Navarra) </a:t>
            </a:r>
            <a:endParaRPr lang="es-ES" sz="1600" dirty="0"/>
          </a:p>
        </p:txBody>
      </p:sp>
      <p:pic>
        <p:nvPicPr>
          <p:cNvPr id="4" name="Imagen 3">
            <a:extLst>
              <a:ext uri="{FF2B5EF4-FFF2-40B4-BE49-F238E27FC236}">
                <a16:creationId xmlns:a16="http://schemas.microsoft.com/office/drawing/2014/main" id="{71DB7701-2EC1-4A45-B07B-8E99A0F781C4}"/>
              </a:ext>
            </a:extLst>
          </p:cNvPr>
          <p:cNvPicPr>
            <a:picLocks noChangeAspect="1"/>
          </p:cNvPicPr>
          <p:nvPr/>
        </p:nvPicPr>
        <p:blipFill>
          <a:blip r:embed="rId2"/>
          <a:stretch>
            <a:fillRect/>
          </a:stretch>
        </p:blipFill>
        <p:spPr>
          <a:xfrm>
            <a:off x="10244038" y="241105"/>
            <a:ext cx="1708306" cy="906950"/>
          </a:xfrm>
          <a:prstGeom prst="rect">
            <a:avLst/>
          </a:prstGeom>
        </p:spPr>
      </p:pic>
      <p:pic>
        <p:nvPicPr>
          <p:cNvPr id="5" name="Picture 7" descr="A close up of a logo&#10;&#10;Description automatically generated">
            <a:extLst>
              <a:ext uri="{FF2B5EF4-FFF2-40B4-BE49-F238E27FC236}">
                <a16:creationId xmlns:a16="http://schemas.microsoft.com/office/drawing/2014/main" id="{25083B60-2A33-4762-82E2-D610A24F49ED}"/>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4796318" y="1020969"/>
            <a:ext cx="2599364" cy="2599364"/>
          </a:xfrm>
          <a:prstGeom prst="rect">
            <a:avLst/>
          </a:prstGeom>
        </p:spPr>
      </p:pic>
    </p:spTree>
    <p:extLst>
      <p:ext uri="{BB962C8B-B14F-4D97-AF65-F5344CB8AC3E}">
        <p14:creationId xmlns:p14="http://schemas.microsoft.com/office/powerpoint/2010/main" val="3422687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MODELO DE DATOS</a:t>
            </a:r>
          </a:p>
        </p:txBody>
      </p:sp>
      <p:pic>
        <p:nvPicPr>
          <p:cNvPr id="2" name="Imagen 1">
            <a:extLst>
              <a:ext uri="{FF2B5EF4-FFF2-40B4-BE49-F238E27FC236}">
                <a16:creationId xmlns:a16="http://schemas.microsoft.com/office/drawing/2014/main" id="{5163403B-300C-40AF-BA83-950ADBE445DE}"/>
              </a:ext>
            </a:extLst>
          </p:cNvPr>
          <p:cNvPicPr>
            <a:picLocks noChangeAspect="1"/>
          </p:cNvPicPr>
          <p:nvPr/>
        </p:nvPicPr>
        <p:blipFill>
          <a:blip r:embed="rId5"/>
          <a:stretch>
            <a:fillRect/>
          </a:stretch>
        </p:blipFill>
        <p:spPr>
          <a:xfrm>
            <a:off x="637766" y="1263600"/>
            <a:ext cx="5727267" cy="4535897"/>
          </a:xfrm>
          <a:prstGeom prst="rect">
            <a:avLst/>
          </a:prstGeom>
        </p:spPr>
      </p:pic>
      <p:grpSp>
        <p:nvGrpSpPr>
          <p:cNvPr id="6" name="Grupo 5">
            <a:extLst>
              <a:ext uri="{FF2B5EF4-FFF2-40B4-BE49-F238E27FC236}">
                <a16:creationId xmlns:a16="http://schemas.microsoft.com/office/drawing/2014/main" id="{0DDF9652-48B5-4334-BB0E-6A881A52D6B5}"/>
              </a:ext>
            </a:extLst>
          </p:cNvPr>
          <p:cNvGrpSpPr/>
          <p:nvPr/>
        </p:nvGrpSpPr>
        <p:grpSpPr>
          <a:xfrm>
            <a:off x="5434465" y="4599167"/>
            <a:ext cx="5822302" cy="1200330"/>
            <a:chOff x="4838613" y="5475653"/>
            <a:chExt cx="5822302" cy="1200330"/>
          </a:xfrm>
        </p:grpSpPr>
        <p:sp>
          <p:nvSpPr>
            <p:cNvPr id="3" name="CuadroTexto 2">
              <a:extLst>
                <a:ext uri="{FF2B5EF4-FFF2-40B4-BE49-F238E27FC236}">
                  <a16:creationId xmlns:a16="http://schemas.microsoft.com/office/drawing/2014/main" id="{CAEF14B4-C690-4BE4-8524-773EB79B3210}"/>
                </a:ext>
              </a:extLst>
            </p:cNvPr>
            <p:cNvSpPr txBox="1"/>
            <p:nvPr/>
          </p:nvSpPr>
          <p:spPr>
            <a:xfrm>
              <a:off x="4838613" y="5475653"/>
              <a:ext cx="5822302" cy="1200329"/>
            </a:xfrm>
            <a:prstGeom prst="rect">
              <a:avLst/>
            </a:prstGeom>
            <a:noFill/>
          </p:spPr>
          <p:txBody>
            <a:bodyPr wrap="square" rtlCol="0">
              <a:spAutoFit/>
            </a:bodyPr>
            <a:lstStyle/>
            <a:p>
              <a:r>
                <a:rPr lang="es-ES" dirty="0"/>
                <a:t>Tabla “</a:t>
              </a:r>
              <a:r>
                <a:rPr lang="es-ES" b="1" i="1" dirty="0" err="1"/>
                <a:t>patients</a:t>
              </a:r>
              <a:r>
                <a:rPr lang="es-ES" dirty="0"/>
                <a:t>” separada, permite </a:t>
              </a:r>
              <a:r>
                <a:rPr lang="es-ES" i="1" dirty="0" err="1"/>
                <a:t>auth</a:t>
              </a:r>
              <a:r>
                <a:rPr lang="es-ES" dirty="0"/>
                <a:t> externa (futuro).</a:t>
              </a:r>
            </a:p>
            <a:p>
              <a:r>
                <a:rPr lang="es-ES" dirty="0"/>
                <a:t>Se miden igual las “</a:t>
              </a:r>
              <a:r>
                <a:rPr lang="es-ES" b="1" i="1" dirty="0" err="1"/>
                <a:t>pressures</a:t>
              </a:r>
              <a:r>
                <a:rPr lang="es-ES" dirty="0"/>
                <a:t>” que los “</a:t>
              </a:r>
              <a:r>
                <a:rPr lang="es-ES" b="1" i="1" dirty="0"/>
                <a:t>pulses</a:t>
              </a:r>
              <a:r>
                <a:rPr lang="es-ES" dirty="0"/>
                <a:t>”.</a:t>
              </a:r>
            </a:p>
            <a:p>
              <a:r>
                <a:rPr lang="es-ES" dirty="0"/>
                <a:t>Información estática en la tabla de paciente.</a:t>
              </a:r>
            </a:p>
            <a:p>
              <a:r>
                <a:rPr lang="es-ES" dirty="0"/>
                <a:t>Las estadísticas se calculan “</a:t>
              </a:r>
              <a:r>
                <a:rPr lang="es-ES" i="1" dirty="0" err="1"/>
                <a:t>on-the-fly</a:t>
              </a:r>
              <a:r>
                <a:rPr lang="es-ES" dirty="0"/>
                <a:t>”</a:t>
              </a:r>
            </a:p>
          </p:txBody>
        </p:sp>
        <p:sp>
          <p:nvSpPr>
            <p:cNvPr id="9" name="Rectángulo 8">
              <a:extLst>
                <a:ext uri="{FF2B5EF4-FFF2-40B4-BE49-F238E27FC236}">
                  <a16:creationId xmlns:a16="http://schemas.microsoft.com/office/drawing/2014/main" id="{AEEEC7FA-5DBC-4DD4-80FB-F6716F2CAAF8}"/>
                </a:ext>
              </a:extLst>
            </p:cNvPr>
            <p:cNvSpPr/>
            <p:nvPr/>
          </p:nvSpPr>
          <p:spPr>
            <a:xfrm>
              <a:off x="4838613" y="5475654"/>
              <a:ext cx="220186" cy="1200329"/>
            </a:xfrm>
            <a:prstGeom prst="rect">
              <a:avLst/>
            </a:prstGeom>
            <a:solidFill>
              <a:srgbClr val="C55A11">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76816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CLIENTE</a:t>
            </a:r>
          </a:p>
        </p:txBody>
      </p:sp>
      <p:grpSp>
        <p:nvGrpSpPr>
          <p:cNvPr id="7" name="Grupo 6">
            <a:extLst>
              <a:ext uri="{FF2B5EF4-FFF2-40B4-BE49-F238E27FC236}">
                <a16:creationId xmlns:a16="http://schemas.microsoft.com/office/drawing/2014/main" id="{D07039C0-D6DA-4689-929A-BA3943C80E07}"/>
              </a:ext>
            </a:extLst>
          </p:cNvPr>
          <p:cNvGrpSpPr/>
          <p:nvPr/>
        </p:nvGrpSpPr>
        <p:grpSpPr>
          <a:xfrm>
            <a:off x="-1124173" y="1048523"/>
            <a:ext cx="2982483" cy="5479280"/>
            <a:chOff x="-1093863" y="808492"/>
            <a:chExt cx="2982483" cy="5479280"/>
          </a:xfrm>
        </p:grpSpPr>
        <p:pic>
          <p:nvPicPr>
            <p:cNvPr id="10" name="Picture 9" descr="A picture containing monitor, sitting, white, black&#10;&#10;Description automatically generated">
              <a:extLst>
                <a:ext uri="{FF2B5EF4-FFF2-40B4-BE49-F238E27FC236}">
                  <a16:creationId xmlns:a16="http://schemas.microsoft.com/office/drawing/2014/main" id="{3F5DAA1D-7FC2-4994-B2BC-F51BAE3129CF}"/>
                </a:ext>
              </a:extLst>
            </p:cNvPr>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23337" r="22231"/>
            <a:stretch/>
          </p:blipFill>
          <p:spPr>
            <a:xfrm>
              <a:off x="-1093863" y="808492"/>
              <a:ext cx="2982483" cy="5479280"/>
            </a:xfrm>
            <a:prstGeom prst="rect">
              <a:avLst/>
            </a:prstGeom>
          </p:spPr>
        </p:pic>
        <p:pic>
          <p:nvPicPr>
            <p:cNvPr id="11" name="Picture 5" descr="A close up of a logo&#10;&#10;Description automatically generated">
              <a:extLst>
                <a:ext uri="{FF2B5EF4-FFF2-40B4-BE49-F238E27FC236}">
                  <a16:creationId xmlns:a16="http://schemas.microsoft.com/office/drawing/2014/main" id="{C624F732-988B-4F54-890B-F8F465C7D4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277" y="2109296"/>
              <a:ext cx="650138" cy="803953"/>
            </a:xfrm>
            <a:prstGeom prst="rect">
              <a:avLst/>
            </a:prstGeom>
          </p:spPr>
        </p:pic>
        <p:pic>
          <p:nvPicPr>
            <p:cNvPr id="12" name="Picture 12" descr="A picture containing drawing, clock&#10;&#10;Description automatically generated">
              <a:extLst>
                <a:ext uri="{FF2B5EF4-FFF2-40B4-BE49-F238E27FC236}">
                  <a16:creationId xmlns:a16="http://schemas.microsoft.com/office/drawing/2014/main" id="{FF1E6478-40DD-4856-B27E-1B69D49441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277" y="3168631"/>
              <a:ext cx="650138" cy="759001"/>
            </a:xfrm>
            <a:prstGeom prst="rect">
              <a:avLst/>
            </a:prstGeom>
          </p:spPr>
        </p:pic>
        <p:pic>
          <p:nvPicPr>
            <p:cNvPr id="13" name="Picture 14" descr="A close up of a logo&#10;&#10;Description automatically generated">
              <a:extLst>
                <a:ext uri="{FF2B5EF4-FFF2-40B4-BE49-F238E27FC236}">
                  <a16:creationId xmlns:a16="http://schemas.microsoft.com/office/drawing/2014/main" id="{3990B90A-1132-445C-86C9-31DFA5FF79E5}"/>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20277" y="4183014"/>
              <a:ext cx="650139" cy="754136"/>
            </a:xfrm>
            <a:prstGeom prst="rect">
              <a:avLst/>
            </a:prstGeom>
          </p:spPr>
        </p:pic>
      </p:grpSp>
      <p:sp>
        <p:nvSpPr>
          <p:cNvPr id="14" name="TextBox 2">
            <a:extLst>
              <a:ext uri="{FF2B5EF4-FFF2-40B4-BE49-F238E27FC236}">
                <a16:creationId xmlns:a16="http://schemas.microsoft.com/office/drawing/2014/main" id="{EA9E61C8-8545-4EE2-AD54-65588F0DF96F}"/>
              </a:ext>
            </a:extLst>
          </p:cNvPr>
          <p:cNvSpPr txBox="1"/>
          <p:nvPr/>
        </p:nvSpPr>
        <p:spPr>
          <a:xfrm>
            <a:off x="1651434" y="1673693"/>
            <a:ext cx="10016716" cy="4524315"/>
          </a:xfrm>
          <a:prstGeom prst="rect">
            <a:avLst/>
          </a:prstGeom>
          <a:noFill/>
        </p:spPr>
        <p:txBody>
          <a:bodyPr wrap="square" rtlCol="0">
            <a:spAutoFit/>
          </a:bodyPr>
          <a:lstStyle/>
          <a:p>
            <a:pPr marL="342900" indent="-342900">
              <a:buFont typeface="Arial" panose="020B0604020202020204" pitchFamily="34" charset="0"/>
              <a:buChar char="•"/>
            </a:pPr>
            <a:r>
              <a:rPr lang="es-ES_tradnl" sz="2400" dirty="0"/>
              <a:t>La tecnología utilizada para crear el cliente (la app) es </a:t>
            </a:r>
            <a:r>
              <a:rPr lang="es-ES_tradnl" sz="2400" b="1" i="1" dirty="0" err="1"/>
              <a:t>Flutter</a:t>
            </a:r>
            <a:r>
              <a:rPr lang="es-ES_tradnl" sz="2400" dirty="0"/>
              <a:t>. </a:t>
            </a:r>
          </a:p>
          <a:p>
            <a:pPr lvl="1"/>
            <a:r>
              <a:rPr lang="es-ES_tradnl" sz="2000" b="1" i="1" dirty="0" err="1">
                <a:solidFill>
                  <a:schemeClr val="tx1">
                    <a:lumMod val="65000"/>
                    <a:lumOff val="35000"/>
                  </a:schemeClr>
                </a:solidFill>
              </a:rPr>
              <a:t>Flutter</a:t>
            </a:r>
            <a:r>
              <a:rPr lang="es-ES_tradnl" sz="2000" i="1" dirty="0">
                <a:solidFill>
                  <a:schemeClr val="tx1">
                    <a:lumMod val="65000"/>
                    <a:lumOff val="35000"/>
                  </a:schemeClr>
                </a:solidFill>
              </a:rPr>
              <a:t> es una tecnología desarrollada por Google, programada en Dart, cuya peculiaridad es que compila el lenguaje Dart al lenguaje nativo de ambas plataformas, Java/</a:t>
            </a:r>
            <a:r>
              <a:rPr lang="es-ES_tradnl" sz="2000" i="1" dirty="0" err="1">
                <a:solidFill>
                  <a:schemeClr val="tx1">
                    <a:lumMod val="65000"/>
                    <a:lumOff val="35000"/>
                  </a:schemeClr>
                </a:solidFill>
              </a:rPr>
              <a:t>Kotlin</a:t>
            </a:r>
            <a:r>
              <a:rPr lang="es-ES_tradnl" sz="2000" i="1" dirty="0">
                <a:solidFill>
                  <a:schemeClr val="tx1">
                    <a:lumMod val="65000"/>
                    <a:lumOff val="35000"/>
                  </a:schemeClr>
                </a:solidFill>
              </a:rPr>
              <a:t> en Android y </a:t>
            </a:r>
            <a:r>
              <a:rPr lang="es-ES_tradnl" sz="2000" i="1" dirty="0" err="1">
                <a:solidFill>
                  <a:schemeClr val="tx1">
                    <a:lumMod val="65000"/>
                    <a:lumOff val="35000"/>
                  </a:schemeClr>
                </a:solidFill>
              </a:rPr>
              <a:t>Objective</a:t>
            </a:r>
            <a:r>
              <a:rPr lang="es-ES_tradnl" sz="2000" i="1" dirty="0">
                <a:solidFill>
                  <a:schemeClr val="tx1">
                    <a:lumMod val="65000"/>
                    <a:lumOff val="35000"/>
                  </a:schemeClr>
                </a:solidFill>
              </a:rPr>
              <a:t> C/Swift en iOS</a:t>
            </a:r>
            <a:r>
              <a:rPr lang="es-ES_tradnl" sz="2000" dirty="0">
                <a:solidFill>
                  <a:schemeClr val="tx1">
                    <a:lumMod val="65000"/>
                    <a:lumOff val="35000"/>
                  </a:schemeClr>
                </a:solidFill>
              </a:rPr>
              <a:t>.</a:t>
            </a:r>
          </a:p>
          <a:p>
            <a:pPr lvl="1"/>
            <a:endParaRPr lang="es-ES_tradnl" sz="2000" dirty="0">
              <a:solidFill>
                <a:schemeClr val="tx1">
                  <a:lumMod val="65000"/>
                  <a:lumOff val="35000"/>
                </a:schemeClr>
              </a:solidFill>
            </a:endParaRPr>
          </a:p>
          <a:p>
            <a:pPr lvl="1"/>
            <a:r>
              <a:rPr lang="es-ES_tradnl" sz="2000" i="1" dirty="0">
                <a:solidFill>
                  <a:schemeClr val="tx1">
                    <a:lumMod val="65000"/>
                    <a:lumOff val="35000"/>
                  </a:schemeClr>
                </a:solidFill>
              </a:rPr>
              <a:t>Con un solo código podemos generar ambas aplicaciones. Para la mayoría de las acciones es suficiente, pero si queremos utilizar la cámara para medir el pulso, o comunicarnos con un dispositivo mediante el puerto USB, tenemos que desarrollar esa característica especifica en el lenguaje nativo de cada plataforma (actualmente solo desarrollado en Android).</a:t>
            </a:r>
          </a:p>
          <a:p>
            <a:pPr lvl="1"/>
            <a:endParaRPr lang="es-ES_tradnl" sz="2000" i="1" dirty="0">
              <a:solidFill>
                <a:schemeClr val="tx1">
                  <a:lumMod val="65000"/>
                  <a:lumOff val="35000"/>
                </a:schemeClr>
              </a:solidFill>
            </a:endParaRPr>
          </a:p>
          <a:p>
            <a:pPr marL="342900" indent="-342900">
              <a:buFont typeface="Arial" panose="020B0604020202020204" pitchFamily="34" charset="0"/>
              <a:buChar char="•"/>
            </a:pPr>
            <a:r>
              <a:rPr lang="es-ES_tradnl" sz="2400" dirty="0"/>
              <a:t>Tecnologías descartadas:</a:t>
            </a:r>
          </a:p>
          <a:p>
            <a:pPr marL="800100" lvl="1" indent="-342900">
              <a:buFont typeface="Arial" panose="020B0604020202020204" pitchFamily="34" charset="0"/>
              <a:buChar char="•"/>
            </a:pPr>
            <a:r>
              <a:rPr lang="es-ES_tradnl" sz="2000" dirty="0" err="1"/>
              <a:t>Cordova</a:t>
            </a:r>
            <a:r>
              <a:rPr lang="es-ES_tradnl" sz="2000" dirty="0"/>
              <a:t>/</a:t>
            </a:r>
            <a:r>
              <a:rPr lang="es-ES_tradnl" sz="2000" dirty="0" err="1"/>
              <a:t>Phonegap</a:t>
            </a:r>
            <a:r>
              <a:rPr lang="es-ES_tradnl" sz="2000" dirty="0"/>
              <a:t>, PWA, </a:t>
            </a:r>
            <a:r>
              <a:rPr lang="es-ES_tradnl" sz="2000" dirty="0" err="1"/>
              <a:t>React</a:t>
            </a:r>
            <a:r>
              <a:rPr lang="es-ES_tradnl" sz="2000" dirty="0"/>
              <a:t> </a:t>
            </a:r>
            <a:r>
              <a:rPr lang="es-ES_tradnl" sz="2000" dirty="0" err="1"/>
              <a:t>Native</a:t>
            </a:r>
            <a:r>
              <a:rPr lang="es-ES_tradnl" sz="2000" dirty="0"/>
              <a:t>, </a:t>
            </a:r>
            <a:r>
              <a:rPr lang="es-ES_tradnl" sz="2000" dirty="0" err="1"/>
              <a:t>programacion</a:t>
            </a:r>
            <a:r>
              <a:rPr lang="es-ES_tradnl" sz="2000" dirty="0"/>
              <a:t> directa en Swift/</a:t>
            </a:r>
            <a:r>
              <a:rPr lang="es-ES_tradnl" sz="2000" dirty="0" err="1"/>
              <a:t>Objective</a:t>
            </a:r>
            <a:r>
              <a:rPr lang="es-ES_tradnl" sz="2000" dirty="0"/>
              <a:t> C y Android Java/</a:t>
            </a:r>
            <a:r>
              <a:rPr lang="es-ES_tradnl" sz="2000" dirty="0" err="1"/>
              <a:t>Kotlin</a:t>
            </a:r>
            <a:endParaRPr lang="es-ES_tradnl" sz="2000" dirty="0"/>
          </a:p>
        </p:txBody>
      </p:sp>
    </p:spTree>
    <p:extLst>
      <p:ext uri="{BB962C8B-B14F-4D97-AF65-F5344CB8AC3E}">
        <p14:creationId xmlns:p14="http://schemas.microsoft.com/office/powerpoint/2010/main" val="843854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SERVIDOR</a:t>
            </a:r>
          </a:p>
        </p:txBody>
      </p:sp>
      <p:pic>
        <p:nvPicPr>
          <p:cNvPr id="15" name="Picture 7" descr="A close up of a logo&#10;&#10;Description automatically generated">
            <a:extLst>
              <a:ext uri="{FF2B5EF4-FFF2-40B4-BE49-F238E27FC236}">
                <a16:creationId xmlns:a16="http://schemas.microsoft.com/office/drawing/2014/main" id="{5869BBEA-DDC3-4E4D-9EF6-3DB911FA124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828726" y="1219107"/>
            <a:ext cx="4169839" cy="4169839"/>
          </a:xfrm>
          <a:prstGeom prst="rect">
            <a:avLst/>
          </a:prstGeom>
        </p:spPr>
      </p:pic>
      <p:pic>
        <p:nvPicPr>
          <p:cNvPr id="16" name="Picture 15" descr="A close up of a logo&#10;&#10;Description automatically generated">
            <a:extLst>
              <a:ext uri="{FF2B5EF4-FFF2-40B4-BE49-F238E27FC236}">
                <a16:creationId xmlns:a16="http://schemas.microsoft.com/office/drawing/2014/main" id="{5FE867B5-C29E-429C-83D4-0C7AE7756F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23" y="5067507"/>
            <a:ext cx="984046" cy="984046"/>
          </a:xfrm>
          <a:prstGeom prst="rect">
            <a:avLst/>
          </a:prstGeom>
        </p:spPr>
      </p:pic>
      <p:pic>
        <p:nvPicPr>
          <p:cNvPr id="17" name="Picture 17" descr="A close up of a logo&#10;&#10;Description automatically generated">
            <a:extLst>
              <a:ext uri="{FF2B5EF4-FFF2-40B4-BE49-F238E27FC236}">
                <a16:creationId xmlns:a16="http://schemas.microsoft.com/office/drawing/2014/main" id="{05184497-3CD4-4747-A81A-EDCAB9CDA3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985" y="5075395"/>
            <a:ext cx="660437" cy="968269"/>
          </a:xfrm>
          <a:prstGeom prst="rect">
            <a:avLst/>
          </a:prstGeom>
        </p:spPr>
      </p:pic>
      <p:sp>
        <p:nvSpPr>
          <p:cNvPr id="18" name="TextBox 2">
            <a:extLst>
              <a:ext uri="{FF2B5EF4-FFF2-40B4-BE49-F238E27FC236}">
                <a16:creationId xmlns:a16="http://schemas.microsoft.com/office/drawing/2014/main" id="{A4F92B44-FD3F-4894-A486-6E368F4806C5}"/>
              </a:ext>
            </a:extLst>
          </p:cNvPr>
          <p:cNvSpPr txBox="1"/>
          <p:nvPr/>
        </p:nvSpPr>
        <p:spPr>
          <a:xfrm>
            <a:off x="2537057" y="1266082"/>
            <a:ext cx="9286644" cy="5262979"/>
          </a:xfrm>
          <a:prstGeom prst="rect">
            <a:avLst/>
          </a:prstGeom>
          <a:noFill/>
        </p:spPr>
        <p:txBody>
          <a:bodyPr wrap="square" rtlCol="0">
            <a:spAutoFit/>
          </a:bodyPr>
          <a:lstStyle/>
          <a:p>
            <a:pPr marL="342900" indent="-342900">
              <a:buFont typeface="Arial" panose="020B0604020202020204" pitchFamily="34" charset="0"/>
              <a:buChar char="•"/>
            </a:pPr>
            <a:r>
              <a:rPr lang="es-ES_tradnl" sz="2400" dirty="0"/>
              <a:t>La tecnología utilizada para crear el servidor donde se almacenaran los datos es </a:t>
            </a:r>
            <a:r>
              <a:rPr lang="es-ES_tradnl" sz="2400" b="1" i="1" dirty="0"/>
              <a:t>Python</a:t>
            </a:r>
            <a:r>
              <a:rPr lang="es-ES_tradnl" sz="2400" dirty="0"/>
              <a:t>, por su gran cantidad de módulos que facilitan la interconexión del programa con casi todos los sistemas de procesado de estadísticas.</a:t>
            </a:r>
          </a:p>
          <a:p>
            <a:endParaRPr lang="es-ES_tradnl" sz="2400" dirty="0"/>
          </a:p>
          <a:p>
            <a:pPr marL="342900" indent="-342900">
              <a:buFont typeface="Arial" panose="020B0604020202020204" pitchFamily="34" charset="0"/>
              <a:buChar char="•"/>
            </a:pPr>
            <a:r>
              <a:rPr lang="es-ES_tradnl" sz="2400" dirty="0"/>
              <a:t>Encima de Python, el </a:t>
            </a:r>
            <a:r>
              <a:rPr lang="es-ES_tradnl" sz="2400" dirty="0" err="1"/>
              <a:t>framework</a:t>
            </a:r>
            <a:r>
              <a:rPr lang="es-ES_tradnl" sz="2400" dirty="0"/>
              <a:t> utilizado es </a:t>
            </a:r>
            <a:r>
              <a:rPr lang="es-ES_tradnl" sz="2400" b="1" i="1" dirty="0" err="1"/>
              <a:t>Flask</a:t>
            </a:r>
            <a:r>
              <a:rPr lang="es-ES_tradnl" sz="2400" dirty="0"/>
              <a:t>, ya que provee una manera rápida y potente de implementar una API.</a:t>
            </a:r>
          </a:p>
          <a:p>
            <a:endParaRPr lang="es-ES_tradnl" sz="2400" dirty="0"/>
          </a:p>
          <a:p>
            <a:pPr marL="342900" indent="-342900">
              <a:buFont typeface="Arial" panose="020B0604020202020204" pitchFamily="34" charset="0"/>
              <a:buChar char="•"/>
            </a:pPr>
            <a:r>
              <a:rPr lang="es-ES_tradnl" sz="2400" dirty="0"/>
              <a:t>La comunicación se hace mediante </a:t>
            </a:r>
            <a:r>
              <a:rPr lang="es-ES_tradnl" sz="2400" b="1" i="1" dirty="0"/>
              <a:t>HTTPS</a:t>
            </a:r>
            <a:r>
              <a:rPr lang="es-ES_tradnl" sz="2400" dirty="0"/>
              <a:t>, y la autenticación se hace mediante </a:t>
            </a:r>
            <a:r>
              <a:rPr lang="es-ES_tradnl" sz="2400" b="1" i="1" dirty="0"/>
              <a:t>JWT</a:t>
            </a:r>
            <a:r>
              <a:rPr lang="es-ES_tradnl" sz="2400" dirty="0"/>
              <a:t>, que garantiza que los tokens sean auténticos para devolver la información requerida.</a:t>
            </a:r>
          </a:p>
          <a:p>
            <a:endParaRPr lang="es-ES_tradnl" sz="2400" dirty="0"/>
          </a:p>
          <a:p>
            <a:pPr marL="342900" indent="-342900">
              <a:buFont typeface="Arial" panose="020B0604020202020204" pitchFamily="34" charset="0"/>
              <a:buChar char="•"/>
            </a:pPr>
            <a:r>
              <a:rPr lang="es-ES_tradnl" sz="2400" dirty="0"/>
              <a:t>La información devuelta por el servidor en lo referente a estadísticas se hace mediante ficheros </a:t>
            </a:r>
            <a:r>
              <a:rPr lang="es-ES_tradnl" sz="2400" b="1" i="1" dirty="0"/>
              <a:t>CSV</a:t>
            </a:r>
            <a:r>
              <a:rPr lang="es-ES_tradnl" sz="2400" dirty="0"/>
              <a:t>.</a:t>
            </a:r>
          </a:p>
        </p:txBody>
      </p:sp>
    </p:spTree>
    <p:extLst>
      <p:ext uri="{BB962C8B-B14F-4D97-AF65-F5344CB8AC3E}">
        <p14:creationId xmlns:p14="http://schemas.microsoft.com/office/powerpoint/2010/main" val="334996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4006751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INTRODUCCIÓN</a:t>
            </a:r>
          </a:p>
        </p:txBody>
      </p:sp>
      <p:pic>
        <p:nvPicPr>
          <p:cNvPr id="10" name="Picture 7" descr="A picture containing clock&#10;&#10;Description automatically generated">
            <a:extLst>
              <a:ext uri="{FF2B5EF4-FFF2-40B4-BE49-F238E27FC236}">
                <a16:creationId xmlns:a16="http://schemas.microsoft.com/office/drawing/2014/main" id="{D21E4A3A-767F-4A3F-9ADA-6C3F85A075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346" y="1483848"/>
            <a:ext cx="4592721" cy="1945152"/>
          </a:xfrm>
          <a:prstGeom prst="rect">
            <a:avLst/>
          </a:prstGeom>
          <a:ln w="38100" cap="sq">
            <a:noFill/>
            <a:prstDash val="solid"/>
            <a:miter lim="800000"/>
          </a:ln>
          <a:effectLst/>
        </p:spPr>
      </p:pic>
      <p:sp>
        <p:nvSpPr>
          <p:cNvPr id="11" name="TextBox 4">
            <a:extLst>
              <a:ext uri="{FF2B5EF4-FFF2-40B4-BE49-F238E27FC236}">
                <a16:creationId xmlns:a16="http://schemas.microsoft.com/office/drawing/2014/main" id="{20E9E401-C2D3-49F7-8EEF-FD02F70D17A3}"/>
              </a:ext>
            </a:extLst>
          </p:cNvPr>
          <p:cNvSpPr txBox="1"/>
          <p:nvPr/>
        </p:nvSpPr>
        <p:spPr>
          <a:xfrm>
            <a:off x="4817253" y="2790883"/>
            <a:ext cx="7135091" cy="3600986"/>
          </a:xfrm>
          <a:prstGeom prst="rect">
            <a:avLst/>
          </a:prstGeom>
          <a:noFill/>
        </p:spPr>
        <p:txBody>
          <a:bodyPr wrap="square" rtlCol="0">
            <a:spAutoFit/>
          </a:bodyPr>
          <a:lstStyle/>
          <a:p>
            <a:pPr algn="r"/>
            <a:r>
              <a:rPr lang="es-ES" sz="2400" b="1" dirty="0">
                <a:solidFill>
                  <a:schemeClr val="accent2">
                    <a:lumMod val="75000"/>
                  </a:schemeClr>
                </a:solidFill>
              </a:rPr>
              <a:t>¿Cómo funciona un Pulsioxímetro?</a:t>
            </a:r>
          </a:p>
          <a:p>
            <a:pPr algn="r"/>
            <a:endParaRPr lang="es-ES" sz="2400" b="1" dirty="0">
              <a:solidFill>
                <a:schemeClr val="accent2">
                  <a:lumMod val="75000"/>
                </a:schemeClr>
              </a:solidFill>
            </a:endParaRPr>
          </a:p>
          <a:p>
            <a:pPr marL="457200" indent="-457200" algn="r">
              <a:buFont typeface="+mj-lt"/>
              <a:buAutoNum type="arabicPeriod"/>
            </a:pPr>
            <a:r>
              <a:rPr lang="es-ES" sz="2000" dirty="0"/>
              <a:t>Entran en juego varias partes, pero en esencia se le hace pasar un haz de luz por el dedo, desde un emisor hasta un receptor.</a:t>
            </a:r>
          </a:p>
          <a:p>
            <a:pPr marL="457200" indent="-457200" algn="r">
              <a:buFont typeface="+mj-lt"/>
              <a:buAutoNum type="arabicPeriod"/>
            </a:pPr>
            <a:endParaRPr lang="es-ES" sz="2000" dirty="0"/>
          </a:p>
          <a:p>
            <a:pPr marL="457200" indent="-457200" algn="r">
              <a:buFont typeface="+mj-lt"/>
              <a:buAutoNum type="arabicPeriod"/>
            </a:pPr>
            <a:r>
              <a:rPr lang="es-ES" sz="2000" dirty="0"/>
              <a:t>Al oxigenarse con cada latido, hay mas cantidad de sangre en el dedo con lo que la luz que recibe el receptor es menos por un intervalo mínimo de tiempo</a:t>
            </a:r>
            <a:r>
              <a:rPr lang="en-US" sz="2000" dirty="0"/>
              <a:t>.</a:t>
            </a:r>
          </a:p>
          <a:p>
            <a:pPr marL="457200" indent="-457200" algn="r">
              <a:buFont typeface="+mj-lt"/>
              <a:buAutoNum type="arabicPeriod"/>
            </a:pPr>
            <a:endParaRPr lang="en-US" sz="2000" dirty="0"/>
          </a:p>
          <a:p>
            <a:pPr marL="457200" indent="-457200" algn="r">
              <a:buFont typeface="+mj-lt"/>
              <a:buAutoNum type="arabicPeriod"/>
            </a:pPr>
            <a:r>
              <a:rPr lang="es-ES" sz="2000" dirty="0"/>
              <a:t>Al repetir esto por un intervalo de tiempo, se calcula viendo el numero de veces que la intensidad registrada ha sido menor</a:t>
            </a:r>
            <a:r>
              <a:rPr lang="en-US" sz="2000" dirty="0"/>
              <a:t>.</a:t>
            </a:r>
            <a:endParaRPr lang="es-ES" sz="2000" dirty="0"/>
          </a:p>
        </p:txBody>
      </p:sp>
    </p:spTree>
    <p:extLst>
      <p:ext uri="{BB962C8B-B14F-4D97-AF65-F5344CB8AC3E}">
        <p14:creationId xmlns:p14="http://schemas.microsoft.com/office/powerpoint/2010/main" val="3918178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2789994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sp>
        <p:nvSpPr>
          <p:cNvPr id="11" name="TextBox 4">
            <a:extLst>
              <a:ext uri="{FF2B5EF4-FFF2-40B4-BE49-F238E27FC236}">
                <a16:creationId xmlns:a16="http://schemas.microsoft.com/office/drawing/2014/main" id="{20E9E401-C2D3-49F7-8EEF-FD02F70D17A3}"/>
              </a:ext>
            </a:extLst>
          </p:cNvPr>
          <p:cNvSpPr txBox="1"/>
          <p:nvPr/>
        </p:nvSpPr>
        <p:spPr>
          <a:xfrm>
            <a:off x="3896882" y="2921136"/>
            <a:ext cx="8140920" cy="830997"/>
          </a:xfrm>
          <a:prstGeom prst="rect">
            <a:avLst/>
          </a:prstGeom>
          <a:noFill/>
        </p:spPr>
        <p:txBody>
          <a:bodyPr wrap="square" rtlCol="0">
            <a:spAutoFit/>
          </a:bodyPr>
          <a:lstStyle/>
          <a:p>
            <a:pPr algn="r"/>
            <a:r>
              <a:rPr lang="es-ES" sz="2400" dirty="0">
                <a:solidFill>
                  <a:schemeClr val="accent2">
                    <a:lumMod val="75000"/>
                  </a:schemeClr>
                </a:solidFill>
              </a:rPr>
              <a:t>Podemos reproducir el proceso utilizando como fuente de luz el flash del teléfono y como sensor de luz la cámara del teléfono.</a:t>
            </a:r>
          </a:p>
        </p:txBody>
      </p:sp>
      <p:grpSp>
        <p:nvGrpSpPr>
          <p:cNvPr id="7" name="Group 10">
            <a:extLst>
              <a:ext uri="{FF2B5EF4-FFF2-40B4-BE49-F238E27FC236}">
                <a16:creationId xmlns:a16="http://schemas.microsoft.com/office/drawing/2014/main" id="{FEF1C8A5-7206-4BE8-8A77-48D6FC905BE8}"/>
              </a:ext>
            </a:extLst>
          </p:cNvPr>
          <p:cNvGrpSpPr/>
          <p:nvPr/>
        </p:nvGrpSpPr>
        <p:grpSpPr>
          <a:xfrm>
            <a:off x="327146" y="2140742"/>
            <a:ext cx="3876910" cy="2425797"/>
            <a:chOff x="995506" y="3025597"/>
            <a:chExt cx="3876910" cy="2425797"/>
          </a:xfrm>
        </p:grpSpPr>
        <p:pic>
          <p:nvPicPr>
            <p:cNvPr id="9" name="Picture 5" descr="A picture containing sitting, black, monitor, computer&#10;&#10;Description automatically generated">
              <a:extLst>
                <a:ext uri="{FF2B5EF4-FFF2-40B4-BE49-F238E27FC236}">
                  <a16:creationId xmlns:a16="http://schemas.microsoft.com/office/drawing/2014/main" id="{F4338A39-E07D-4507-8491-3C39AF9060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506" y="3025597"/>
              <a:ext cx="2853171" cy="2425797"/>
            </a:xfrm>
            <a:prstGeom prst="rect">
              <a:avLst/>
            </a:prstGeom>
          </p:spPr>
        </p:pic>
        <p:pic>
          <p:nvPicPr>
            <p:cNvPr id="12" name="Picture 8" descr="A close up of a persons hand&#10;&#10;Description automatically generated">
              <a:extLst>
                <a:ext uri="{FF2B5EF4-FFF2-40B4-BE49-F238E27FC236}">
                  <a16:creationId xmlns:a16="http://schemas.microsoft.com/office/drawing/2014/main" id="{B53DE21C-28C0-41A1-B0F5-19F9BAF7471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8300" b="43055" l="16650" r="45693"/>
                      </a14:imgEffect>
                    </a14:imgLayer>
                  </a14:imgProps>
                </a:ext>
                <a:ext uri="{28A0092B-C50C-407E-A947-70E740481C1C}">
                  <a14:useLocalDpi xmlns:a14="http://schemas.microsoft.com/office/drawing/2010/main" val="0"/>
                </a:ext>
              </a:extLst>
            </a:blip>
            <a:srcRect l="13020" t="26456" r="50677" b="55101"/>
            <a:stretch/>
          </p:blipFill>
          <p:spPr>
            <a:xfrm rot="20539480">
              <a:off x="1731527" y="3669210"/>
              <a:ext cx="3140889" cy="1397527"/>
            </a:xfrm>
            <a:prstGeom prst="rect">
              <a:avLst/>
            </a:prstGeom>
          </p:spPr>
        </p:pic>
        <p:sp>
          <p:nvSpPr>
            <p:cNvPr id="13" name="Rectangle 9">
              <a:extLst>
                <a:ext uri="{FF2B5EF4-FFF2-40B4-BE49-F238E27FC236}">
                  <a16:creationId xmlns:a16="http://schemas.microsoft.com/office/drawing/2014/main" id="{1DAFE8BC-8D80-4969-BA8E-E00CEA43A3A2}"/>
                </a:ext>
              </a:extLst>
            </p:cNvPr>
            <p:cNvSpPr/>
            <p:nvPr/>
          </p:nvSpPr>
          <p:spPr>
            <a:xfrm>
              <a:off x="3848677" y="3602182"/>
              <a:ext cx="917287" cy="1330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4" name="TextBox 4">
            <a:extLst>
              <a:ext uri="{FF2B5EF4-FFF2-40B4-BE49-F238E27FC236}">
                <a16:creationId xmlns:a16="http://schemas.microsoft.com/office/drawing/2014/main" id="{5362BD80-66CF-4D94-BEE4-B753C04FC502}"/>
              </a:ext>
            </a:extLst>
          </p:cNvPr>
          <p:cNvSpPr txBox="1"/>
          <p:nvPr/>
        </p:nvSpPr>
        <p:spPr>
          <a:xfrm>
            <a:off x="4817253" y="3952372"/>
            <a:ext cx="7135091" cy="2554545"/>
          </a:xfrm>
          <a:prstGeom prst="rect">
            <a:avLst/>
          </a:prstGeom>
          <a:noFill/>
        </p:spPr>
        <p:txBody>
          <a:bodyPr wrap="square" rtlCol="0">
            <a:spAutoFit/>
          </a:bodyPr>
          <a:lstStyle/>
          <a:p>
            <a:pPr marL="457200" indent="-457200" algn="r">
              <a:buFont typeface="+mj-lt"/>
              <a:buAutoNum type="arabicPeriod"/>
            </a:pPr>
            <a:r>
              <a:rPr lang="es-ES" sz="2000" dirty="0"/>
              <a:t>En este caso la idea es similar, solo que en vez de tener el emisor de luz y el receptor alineados en la misma vertical, usaremos el flash del smartphone como la fuente de luz, y la cámara como el sensor de luz.</a:t>
            </a:r>
          </a:p>
          <a:p>
            <a:pPr marL="457200" indent="-457200" algn="r">
              <a:buFont typeface="+mj-lt"/>
              <a:buAutoNum type="arabicPeriod"/>
            </a:pPr>
            <a:r>
              <a:rPr lang="es-ES" sz="2000" dirty="0"/>
              <a:t>Mediremos diferencia de color (en este caso el rojo) para ver cuando hay un flujo de sangre (debido al latido) y cuando no.</a:t>
            </a:r>
          </a:p>
          <a:p>
            <a:pPr marL="457200" indent="-457200" algn="r">
              <a:buFont typeface="+mj-lt"/>
              <a:buAutoNum type="arabicPeriod"/>
            </a:pPr>
            <a:r>
              <a:rPr lang="es-ES" sz="2000" dirty="0"/>
              <a:t>Repitiendo esto varias veces podemos obtener las pulsaciones por minuto.</a:t>
            </a:r>
          </a:p>
        </p:txBody>
      </p:sp>
    </p:spTree>
    <p:extLst>
      <p:ext uri="{BB962C8B-B14F-4D97-AF65-F5344CB8AC3E}">
        <p14:creationId xmlns:p14="http://schemas.microsoft.com/office/powerpoint/2010/main" val="2160568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pic>
        <p:nvPicPr>
          <p:cNvPr id="15" name="Picture 3" descr="A picture containing drawing&#10;&#10;Description automatically generated">
            <a:extLst>
              <a:ext uri="{FF2B5EF4-FFF2-40B4-BE49-F238E27FC236}">
                <a16:creationId xmlns:a16="http://schemas.microsoft.com/office/drawing/2014/main" id="{EAFB1277-9A0F-4940-A49E-70F5B36A4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81" y="1048523"/>
            <a:ext cx="4349750" cy="3516048"/>
          </a:xfrm>
          <a:prstGeom prst="rect">
            <a:avLst/>
          </a:prstGeom>
        </p:spPr>
      </p:pic>
      <p:sp>
        <p:nvSpPr>
          <p:cNvPr id="2" name="CuadroTexto 1">
            <a:extLst>
              <a:ext uri="{FF2B5EF4-FFF2-40B4-BE49-F238E27FC236}">
                <a16:creationId xmlns:a16="http://schemas.microsoft.com/office/drawing/2014/main" id="{B15397CA-8C46-47FC-9F04-A8C52207476C}"/>
              </a:ext>
            </a:extLst>
          </p:cNvPr>
          <p:cNvSpPr txBox="1"/>
          <p:nvPr/>
        </p:nvSpPr>
        <p:spPr>
          <a:xfrm>
            <a:off x="947393" y="4611231"/>
            <a:ext cx="3478138" cy="2246769"/>
          </a:xfrm>
          <a:prstGeom prst="rect">
            <a:avLst/>
          </a:prstGeom>
          <a:noFill/>
        </p:spPr>
        <p:txBody>
          <a:bodyPr wrap="square" rtlCol="0">
            <a:spAutoFit/>
          </a:bodyPr>
          <a:lstStyle/>
          <a:p>
            <a:pPr algn="r"/>
            <a:r>
              <a:rPr lang="es-ES" sz="2000" b="1" dirty="0">
                <a:solidFill>
                  <a:srgbClr val="C55A11"/>
                </a:solidFill>
              </a:rPr>
              <a:t>Representación de imágenes en un sistema informático.</a:t>
            </a:r>
          </a:p>
          <a:p>
            <a:pPr algn="r"/>
            <a:r>
              <a:rPr lang="es-ES" sz="2000" dirty="0"/>
              <a:t>La imagen se representa como una colección de tres matices, mapeando los tres colores principales. </a:t>
            </a:r>
          </a:p>
          <a:p>
            <a:pPr algn="r"/>
            <a:endParaRPr lang="es-ES" sz="2000" b="1" dirty="0">
              <a:solidFill>
                <a:srgbClr val="C55A11"/>
              </a:solidFill>
            </a:endParaRPr>
          </a:p>
        </p:txBody>
      </p:sp>
      <p:sp>
        <p:nvSpPr>
          <p:cNvPr id="16" name="TextBox 6">
            <a:extLst>
              <a:ext uri="{FF2B5EF4-FFF2-40B4-BE49-F238E27FC236}">
                <a16:creationId xmlns:a16="http://schemas.microsoft.com/office/drawing/2014/main" id="{A43F7730-9756-4113-A1C5-0283398ECA54}"/>
              </a:ext>
            </a:extLst>
          </p:cNvPr>
          <p:cNvSpPr txBox="1"/>
          <p:nvPr/>
        </p:nvSpPr>
        <p:spPr>
          <a:xfrm>
            <a:off x="4778364" y="1874447"/>
            <a:ext cx="6844469" cy="4555093"/>
          </a:xfrm>
          <a:prstGeom prst="rect">
            <a:avLst/>
          </a:prstGeom>
          <a:noFill/>
        </p:spPr>
        <p:txBody>
          <a:bodyPr wrap="square" rtlCol="0">
            <a:spAutoFit/>
          </a:bodyPr>
          <a:lstStyle/>
          <a:p>
            <a:r>
              <a:rPr lang="es-ES" sz="2000" dirty="0"/>
              <a:t>En cada matriz (filas y columnas, como anchura y altura de la imagen) se almacena un valor de intensidad entre 0 y 255 para cada uno de los colores:</a:t>
            </a:r>
          </a:p>
          <a:p>
            <a:endParaRPr lang="es-ES" sz="2000" dirty="0"/>
          </a:p>
          <a:p>
            <a:pPr marL="285750" indent="-285750">
              <a:buFontTx/>
              <a:buChar char="-"/>
            </a:pPr>
            <a:r>
              <a:rPr lang="es-ES" sz="2000" dirty="0"/>
              <a:t>El 255,0,0 es el Rojo</a:t>
            </a:r>
          </a:p>
          <a:p>
            <a:pPr marL="285750" indent="-285750">
              <a:buFontTx/>
              <a:buChar char="-"/>
            </a:pPr>
            <a:r>
              <a:rPr lang="es-ES" sz="2000" dirty="0"/>
              <a:t>El 0,255,0 es el Verde</a:t>
            </a:r>
          </a:p>
          <a:p>
            <a:pPr marL="285750" indent="-285750">
              <a:buFontTx/>
              <a:buChar char="-"/>
            </a:pPr>
            <a:r>
              <a:rPr lang="es-ES" sz="2000" dirty="0"/>
              <a:t>El 0,0,255 es el Azul</a:t>
            </a:r>
          </a:p>
          <a:p>
            <a:pPr marL="285750" indent="-285750">
              <a:buFontTx/>
              <a:buChar char="-"/>
            </a:pPr>
            <a:r>
              <a:rPr lang="es-ES" sz="2000" dirty="0"/>
              <a:t>El 255,255,0 es el Amarillo</a:t>
            </a:r>
          </a:p>
          <a:p>
            <a:pPr marL="285750" indent="-285750">
              <a:buFontTx/>
              <a:buChar char="-"/>
            </a:pPr>
            <a:r>
              <a:rPr lang="es-ES" sz="2000" dirty="0"/>
              <a:t>… </a:t>
            </a:r>
            <a:r>
              <a:rPr lang="es-ES" sz="2000" i="1" dirty="0">
                <a:solidFill>
                  <a:schemeClr val="bg2">
                    <a:lumMod val="50000"/>
                  </a:schemeClr>
                </a:solidFill>
              </a:rPr>
              <a:t>(y así todas las posibles combinaciones.)</a:t>
            </a:r>
          </a:p>
          <a:p>
            <a:endParaRPr lang="es-ES" sz="2000" dirty="0"/>
          </a:p>
          <a:p>
            <a:r>
              <a:rPr lang="es-ES" i="1" dirty="0">
                <a:solidFill>
                  <a:schemeClr val="bg2">
                    <a:lumMod val="50000"/>
                  </a:schemeClr>
                </a:solidFill>
              </a:rPr>
              <a:t>Como el dedo y la sangre son de color rojo, computar las otras dos aportaciones seria calculo innecesario, ya que la variación va a ser despreciable, con lo que solo trabajaremos con una matriz, la roja.</a:t>
            </a:r>
          </a:p>
          <a:p>
            <a:endParaRPr lang="es-ES" i="1" dirty="0">
              <a:solidFill>
                <a:schemeClr val="bg2">
                  <a:lumMod val="50000"/>
                </a:schemeClr>
              </a:solidFill>
            </a:endParaRPr>
          </a:p>
          <a:p>
            <a:endParaRPr lang="en-US" dirty="0"/>
          </a:p>
        </p:txBody>
      </p:sp>
    </p:spTree>
    <p:extLst>
      <p:ext uri="{BB962C8B-B14F-4D97-AF65-F5344CB8AC3E}">
        <p14:creationId xmlns:p14="http://schemas.microsoft.com/office/powerpoint/2010/main" val="24478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sp>
        <p:nvSpPr>
          <p:cNvPr id="9" name="TextBox 6">
            <a:extLst>
              <a:ext uri="{FF2B5EF4-FFF2-40B4-BE49-F238E27FC236}">
                <a16:creationId xmlns:a16="http://schemas.microsoft.com/office/drawing/2014/main" id="{F5C99CB1-36E0-453A-B062-270E757131C7}"/>
              </a:ext>
            </a:extLst>
          </p:cNvPr>
          <p:cNvSpPr txBox="1"/>
          <p:nvPr/>
        </p:nvSpPr>
        <p:spPr>
          <a:xfrm>
            <a:off x="2471967" y="1505396"/>
            <a:ext cx="8953500" cy="3847207"/>
          </a:xfrm>
          <a:prstGeom prst="rect">
            <a:avLst/>
          </a:prstGeom>
          <a:noFill/>
        </p:spPr>
        <p:txBody>
          <a:bodyPr wrap="square" rtlCol="0">
            <a:spAutoFit/>
          </a:bodyPr>
          <a:lstStyle/>
          <a:p>
            <a:r>
              <a:rPr lang="es-ES" sz="2400" dirty="0">
                <a:solidFill>
                  <a:srgbClr val="C55A11"/>
                </a:solidFill>
              </a:rPr>
              <a:t>ALGORITMO</a:t>
            </a:r>
          </a:p>
          <a:p>
            <a:pPr marL="457200" indent="-457200">
              <a:buFont typeface="+mj-lt"/>
              <a:buAutoNum type="arabicPeriod"/>
            </a:pPr>
            <a:r>
              <a:rPr lang="es-ES" sz="2400" dirty="0"/>
              <a:t>Para cada momento calcularemos la media del color rojo de la imagen obtenida para ese momento. </a:t>
            </a:r>
          </a:p>
          <a:p>
            <a:pPr marL="914400" lvl="1" indent="-457200">
              <a:buFont typeface="+mj-lt"/>
              <a:buAutoNum type="arabicPeriod"/>
            </a:pPr>
            <a:r>
              <a:rPr lang="es-ES" sz="2000" dirty="0"/>
              <a:t>Si justo ha habido un latido, habrá mas sangre, con lo que veremos menos luz, con lo que el color será mas oscuro </a:t>
            </a:r>
            <a:r>
              <a:rPr lang="es-ES" sz="2000" b="1" dirty="0"/>
              <a:t>(mas cerca de 0).</a:t>
            </a:r>
          </a:p>
          <a:p>
            <a:pPr marL="914400" lvl="1" indent="-457200">
              <a:buFont typeface="+mj-lt"/>
              <a:buAutoNum type="arabicPeriod"/>
            </a:pPr>
            <a:r>
              <a:rPr lang="es-ES" sz="2000" dirty="0"/>
              <a:t>Si no ha habido latido, hay menos sangre, veremos más luz, y el color será mas claro </a:t>
            </a:r>
            <a:r>
              <a:rPr lang="es-ES" sz="2000" b="1" dirty="0"/>
              <a:t>(mas cerca de 255).</a:t>
            </a:r>
          </a:p>
          <a:p>
            <a:pPr lvl="1"/>
            <a:endParaRPr lang="es-ES" sz="2000" b="1" dirty="0"/>
          </a:p>
          <a:p>
            <a:pPr marL="457200" indent="-457200">
              <a:buFont typeface="+mj-lt"/>
              <a:buAutoNum type="arabicPeriod"/>
            </a:pPr>
            <a:r>
              <a:rPr lang="es-ES" sz="2400" dirty="0"/>
              <a:t>Lo que interesa es saber cuando hay una diferencia de color. Eso significara que ha habido latido. Un simple recuento de latidos por unidad de tiempo nos dará las pulsaciones por minuto.</a:t>
            </a:r>
            <a:endParaRPr lang="en-US" sz="2400" dirty="0"/>
          </a:p>
        </p:txBody>
      </p:sp>
      <p:pic>
        <p:nvPicPr>
          <p:cNvPr id="6" name="Imagen 5">
            <a:extLst>
              <a:ext uri="{FF2B5EF4-FFF2-40B4-BE49-F238E27FC236}">
                <a16:creationId xmlns:a16="http://schemas.microsoft.com/office/drawing/2014/main" id="{4E8D50D1-708F-4647-A705-A1DEAA385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0434" y="1477544"/>
            <a:ext cx="4232401" cy="4232401"/>
          </a:xfrm>
          <a:prstGeom prst="rect">
            <a:avLst/>
          </a:prstGeom>
        </p:spPr>
      </p:pic>
    </p:spTree>
    <p:extLst>
      <p:ext uri="{BB962C8B-B14F-4D97-AF65-F5344CB8AC3E}">
        <p14:creationId xmlns:p14="http://schemas.microsoft.com/office/powerpoint/2010/main" val="3127550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C7D709-FD10-4772-B844-488DEFE67068}"/>
              </a:ext>
            </a:extLst>
          </p:cNvPr>
          <p:cNvPicPr>
            <a:picLocks noChangeAspect="1"/>
          </p:cNvPicPr>
          <p:nvPr/>
        </p:nvPicPr>
        <p:blipFill>
          <a:blip r:embed="rId2"/>
          <a:stretch>
            <a:fillRect/>
          </a:stretch>
        </p:blipFill>
        <p:spPr>
          <a:xfrm>
            <a:off x="203010" y="1263222"/>
            <a:ext cx="7038109" cy="5688088"/>
          </a:xfrm>
          <a:prstGeom prst="rect">
            <a:avLst/>
          </a:prstGeom>
        </p:spPr>
      </p:pic>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3"/>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sp>
        <p:nvSpPr>
          <p:cNvPr id="10" name="Rectangle 14">
            <a:extLst>
              <a:ext uri="{FF2B5EF4-FFF2-40B4-BE49-F238E27FC236}">
                <a16:creationId xmlns:a16="http://schemas.microsoft.com/office/drawing/2014/main" id="{22768319-A73A-483C-A8E3-6925713C6B1D}"/>
              </a:ext>
            </a:extLst>
          </p:cNvPr>
          <p:cNvSpPr/>
          <p:nvPr/>
        </p:nvSpPr>
        <p:spPr>
          <a:xfrm>
            <a:off x="1158974" y="1326181"/>
            <a:ext cx="5583382" cy="396970"/>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E6902DB0-A0CE-46F4-A394-5E326CD8E1CA}"/>
              </a:ext>
            </a:extLst>
          </p:cNvPr>
          <p:cNvSpPr/>
          <p:nvPr/>
        </p:nvSpPr>
        <p:spPr>
          <a:xfrm>
            <a:off x="221672" y="2942822"/>
            <a:ext cx="3269673" cy="29094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03C41B86-8A33-41AC-BAFE-60EB90AA030A}"/>
              </a:ext>
            </a:extLst>
          </p:cNvPr>
          <p:cNvSpPr/>
          <p:nvPr/>
        </p:nvSpPr>
        <p:spPr>
          <a:xfrm>
            <a:off x="221672" y="6027862"/>
            <a:ext cx="1676401" cy="29094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9">
            <a:extLst>
              <a:ext uri="{FF2B5EF4-FFF2-40B4-BE49-F238E27FC236}">
                <a16:creationId xmlns:a16="http://schemas.microsoft.com/office/drawing/2014/main" id="{B8CCCE62-6CD8-4F5C-B6D0-C848F147AC5A}"/>
              </a:ext>
            </a:extLst>
          </p:cNvPr>
          <p:cNvSpPr txBox="1"/>
          <p:nvPr/>
        </p:nvSpPr>
        <p:spPr>
          <a:xfrm>
            <a:off x="7684465" y="1420545"/>
            <a:ext cx="3754582" cy="646331"/>
          </a:xfrm>
          <a:prstGeom prst="rect">
            <a:avLst/>
          </a:prstGeom>
          <a:noFill/>
        </p:spPr>
        <p:txBody>
          <a:bodyPr wrap="square" rtlCol="0">
            <a:spAutoFit/>
          </a:bodyPr>
          <a:lstStyle/>
          <a:p>
            <a:r>
              <a:rPr lang="es-ES" dirty="0">
                <a:solidFill>
                  <a:schemeClr val="bg1"/>
                </a:solidFill>
              </a:rPr>
              <a:t>Calculamos la media de intensidades para el canal rojo.</a:t>
            </a:r>
            <a:endParaRPr lang="en-US" dirty="0">
              <a:solidFill>
                <a:schemeClr val="bg1"/>
              </a:solidFill>
            </a:endParaRPr>
          </a:p>
        </p:txBody>
      </p:sp>
      <p:sp>
        <p:nvSpPr>
          <p:cNvPr id="14" name="TextBox 21">
            <a:extLst>
              <a:ext uri="{FF2B5EF4-FFF2-40B4-BE49-F238E27FC236}">
                <a16:creationId xmlns:a16="http://schemas.microsoft.com/office/drawing/2014/main" id="{4FA881CC-77AB-4B66-9C1B-27CB8329CDD0}"/>
              </a:ext>
            </a:extLst>
          </p:cNvPr>
          <p:cNvSpPr txBox="1"/>
          <p:nvPr/>
        </p:nvSpPr>
        <p:spPr>
          <a:xfrm>
            <a:off x="4788865" y="2432633"/>
            <a:ext cx="3906981" cy="646331"/>
          </a:xfrm>
          <a:prstGeom prst="rect">
            <a:avLst/>
          </a:prstGeom>
          <a:noFill/>
        </p:spPr>
        <p:txBody>
          <a:bodyPr wrap="square" rtlCol="0">
            <a:spAutoFit/>
          </a:bodyPr>
          <a:lstStyle/>
          <a:p>
            <a:r>
              <a:rPr lang="es-ES" dirty="0">
                <a:solidFill>
                  <a:schemeClr val="bg1"/>
                </a:solidFill>
              </a:rPr>
              <a:t>Calculamos la media de los 4 </a:t>
            </a:r>
            <a:r>
              <a:rPr lang="es-ES" dirty="0" err="1">
                <a:solidFill>
                  <a:schemeClr val="bg1"/>
                </a:solidFill>
              </a:rPr>
              <a:t>ultimos</a:t>
            </a:r>
            <a:r>
              <a:rPr lang="es-ES" dirty="0">
                <a:solidFill>
                  <a:schemeClr val="bg1"/>
                </a:solidFill>
              </a:rPr>
              <a:t> valores de media de intensidad de rojo.</a:t>
            </a:r>
            <a:endParaRPr lang="en-US" dirty="0">
              <a:solidFill>
                <a:schemeClr val="bg1"/>
              </a:solidFill>
            </a:endParaRPr>
          </a:p>
        </p:txBody>
      </p:sp>
      <p:cxnSp>
        <p:nvCxnSpPr>
          <p:cNvPr id="15" name="Straight Arrow Connector 23">
            <a:extLst>
              <a:ext uri="{FF2B5EF4-FFF2-40B4-BE49-F238E27FC236}">
                <a16:creationId xmlns:a16="http://schemas.microsoft.com/office/drawing/2014/main" id="{2E285069-87DB-4949-8945-3B4099CA7850}"/>
              </a:ext>
            </a:extLst>
          </p:cNvPr>
          <p:cNvCxnSpPr>
            <a:stCxn id="10" idx="3"/>
            <a:endCxn id="13" idx="1"/>
          </p:cNvCxnSpPr>
          <p:nvPr/>
        </p:nvCxnSpPr>
        <p:spPr>
          <a:xfrm>
            <a:off x="6742356" y="1524666"/>
            <a:ext cx="942109" cy="219045"/>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5">
            <a:extLst>
              <a:ext uri="{FF2B5EF4-FFF2-40B4-BE49-F238E27FC236}">
                <a16:creationId xmlns:a16="http://schemas.microsoft.com/office/drawing/2014/main" id="{E72D289C-32BA-43F2-AB38-AEFBB9F5F17D}"/>
              </a:ext>
            </a:extLst>
          </p:cNvPr>
          <p:cNvCxnSpPr>
            <a:cxnSpLocks/>
            <a:endCxn id="14" idx="1"/>
          </p:cNvCxnSpPr>
          <p:nvPr/>
        </p:nvCxnSpPr>
        <p:spPr>
          <a:xfrm flipV="1">
            <a:off x="3472683" y="2755799"/>
            <a:ext cx="1316182" cy="323165"/>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29">
            <a:extLst>
              <a:ext uri="{FF2B5EF4-FFF2-40B4-BE49-F238E27FC236}">
                <a16:creationId xmlns:a16="http://schemas.microsoft.com/office/drawing/2014/main" id="{844CC07C-9A0A-4D65-94B8-148B36C435B1}"/>
              </a:ext>
            </a:extLst>
          </p:cNvPr>
          <p:cNvSpPr/>
          <p:nvPr/>
        </p:nvSpPr>
        <p:spPr>
          <a:xfrm>
            <a:off x="221672" y="3740727"/>
            <a:ext cx="2840183" cy="1947361"/>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0">
            <a:extLst>
              <a:ext uri="{FF2B5EF4-FFF2-40B4-BE49-F238E27FC236}">
                <a16:creationId xmlns:a16="http://schemas.microsoft.com/office/drawing/2014/main" id="{DB839EE9-9E76-4B1F-8CE9-CF0990867945}"/>
              </a:ext>
            </a:extLst>
          </p:cNvPr>
          <p:cNvSpPr txBox="1"/>
          <p:nvPr/>
        </p:nvSpPr>
        <p:spPr>
          <a:xfrm>
            <a:off x="4525627" y="3965657"/>
            <a:ext cx="6885711" cy="923330"/>
          </a:xfrm>
          <a:prstGeom prst="rect">
            <a:avLst/>
          </a:prstGeom>
          <a:noFill/>
        </p:spPr>
        <p:txBody>
          <a:bodyPr wrap="square" rtlCol="0">
            <a:spAutoFit/>
          </a:bodyPr>
          <a:lstStyle/>
          <a:p>
            <a:r>
              <a:rPr lang="es-ES" dirty="0">
                <a:solidFill>
                  <a:schemeClr val="bg1"/>
                </a:solidFill>
              </a:rPr>
              <a:t>Comprobamos la ultima media de rojo con la media de medias de rojo que teníamos almacenada. De esta manera detectamos si cambia. Si cambiamos a “SUBIENDO” contabilizamos un latido mas.</a:t>
            </a:r>
            <a:endParaRPr lang="en-US" dirty="0">
              <a:solidFill>
                <a:schemeClr val="bg1"/>
              </a:solidFill>
            </a:endParaRPr>
          </a:p>
        </p:txBody>
      </p:sp>
      <p:cxnSp>
        <p:nvCxnSpPr>
          <p:cNvPr id="19" name="Straight Arrow Connector 34">
            <a:extLst>
              <a:ext uri="{FF2B5EF4-FFF2-40B4-BE49-F238E27FC236}">
                <a16:creationId xmlns:a16="http://schemas.microsoft.com/office/drawing/2014/main" id="{B5734950-37E1-4108-A476-386D58D3A635}"/>
              </a:ext>
            </a:extLst>
          </p:cNvPr>
          <p:cNvCxnSpPr>
            <a:cxnSpLocks/>
          </p:cNvCxnSpPr>
          <p:nvPr/>
        </p:nvCxnSpPr>
        <p:spPr>
          <a:xfrm flipV="1">
            <a:off x="3043193" y="4402074"/>
            <a:ext cx="1482434" cy="405644"/>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35">
            <a:extLst>
              <a:ext uri="{FF2B5EF4-FFF2-40B4-BE49-F238E27FC236}">
                <a16:creationId xmlns:a16="http://schemas.microsoft.com/office/drawing/2014/main" id="{8C8B1F6C-BDE5-40CF-A7CD-FEFC9936DA6B}"/>
              </a:ext>
            </a:extLst>
          </p:cNvPr>
          <p:cNvSpPr txBox="1"/>
          <p:nvPr/>
        </p:nvSpPr>
        <p:spPr>
          <a:xfrm>
            <a:off x="4578738" y="5637930"/>
            <a:ext cx="7038109" cy="923330"/>
          </a:xfrm>
          <a:prstGeom prst="rect">
            <a:avLst/>
          </a:prstGeom>
          <a:noFill/>
        </p:spPr>
        <p:txBody>
          <a:bodyPr wrap="square" rtlCol="0">
            <a:spAutoFit/>
          </a:bodyPr>
          <a:lstStyle/>
          <a:p>
            <a:r>
              <a:rPr lang="es-ES" dirty="0">
                <a:solidFill>
                  <a:schemeClr val="bg1"/>
                </a:solidFill>
              </a:rPr>
              <a:t>Metemos el valor de la media de rojos actual en la lista de valores medios del rojo. Es una lista circular con los 4 últimos valores. Como solo la usamos para calcular la media, no nos importa el orden.</a:t>
            </a:r>
            <a:endParaRPr lang="en-US" dirty="0">
              <a:solidFill>
                <a:schemeClr val="bg1"/>
              </a:solidFill>
            </a:endParaRPr>
          </a:p>
        </p:txBody>
      </p:sp>
      <p:cxnSp>
        <p:nvCxnSpPr>
          <p:cNvPr id="21" name="Straight Arrow Connector 37">
            <a:extLst>
              <a:ext uri="{FF2B5EF4-FFF2-40B4-BE49-F238E27FC236}">
                <a16:creationId xmlns:a16="http://schemas.microsoft.com/office/drawing/2014/main" id="{45048C6C-8CF4-42D9-949D-B48C28C07BF7}"/>
              </a:ext>
            </a:extLst>
          </p:cNvPr>
          <p:cNvCxnSpPr>
            <a:cxnSpLocks/>
            <a:endCxn id="20" idx="1"/>
          </p:cNvCxnSpPr>
          <p:nvPr/>
        </p:nvCxnSpPr>
        <p:spPr>
          <a:xfrm flipV="1">
            <a:off x="1879411" y="6099595"/>
            <a:ext cx="2699327" cy="55078"/>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68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t>Introducción y contexto</a:t>
            </a:r>
          </a:p>
          <a:p>
            <a:pPr marL="514350" indent="-514350">
              <a:buFont typeface="+mj-lt"/>
              <a:buAutoNum type="arabicPeriod"/>
            </a:pPr>
            <a:r>
              <a:rPr lang="es-ES" sz="3200" dirty="0"/>
              <a:t>Objetivos</a:t>
            </a:r>
          </a:p>
          <a:p>
            <a:pPr marL="514350" indent="-514350">
              <a:buFont typeface="+mj-lt"/>
              <a:buAutoNum type="arabicPeriod"/>
            </a:pPr>
            <a:r>
              <a:rPr lang="es-ES" sz="3200" dirty="0"/>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806441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SMARTPHONE</a:t>
            </a:r>
          </a:p>
        </p:txBody>
      </p:sp>
      <p:pic>
        <p:nvPicPr>
          <p:cNvPr id="22" name="Picture 1">
            <a:extLst>
              <a:ext uri="{FF2B5EF4-FFF2-40B4-BE49-F238E27FC236}">
                <a16:creationId xmlns:a16="http://schemas.microsoft.com/office/drawing/2014/main" id="{DB89F8B4-75C2-459A-B2C1-8A0FABD5F37F}"/>
              </a:ext>
            </a:extLst>
          </p:cNvPr>
          <p:cNvPicPr>
            <a:picLocks noChangeAspect="1"/>
          </p:cNvPicPr>
          <p:nvPr/>
        </p:nvPicPr>
        <p:blipFill>
          <a:blip r:embed="rId3"/>
          <a:stretch>
            <a:fillRect/>
          </a:stretch>
        </p:blipFill>
        <p:spPr>
          <a:xfrm>
            <a:off x="163224" y="1344175"/>
            <a:ext cx="7820025" cy="5334000"/>
          </a:xfrm>
          <a:prstGeom prst="rect">
            <a:avLst/>
          </a:prstGeom>
        </p:spPr>
      </p:pic>
      <p:sp>
        <p:nvSpPr>
          <p:cNvPr id="23" name="Rectangle 2">
            <a:extLst>
              <a:ext uri="{FF2B5EF4-FFF2-40B4-BE49-F238E27FC236}">
                <a16:creationId xmlns:a16="http://schemas.microsoft.com/office/drawing/2014/main" id="{6B7FE4CD-AEEC-48C5-A1CA-385A23D2654A}"/>
              </a:ext>
            </a:extLst>
          </p:cNvPr>
          <p:cNvSpPr/>
          <p:nvPr/>
        </p:nvSpPr>
        <p:spPr>
          <a:xfrm>
            <a:off x="163224" y="1538138"/>
            <a:ext cx="3203431" cy="26323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3">
            <a:extLst>
              <a:ext uri="{FF2B5EF4-FFF2-40B4-BE49-F238E27FC236}">
                <a16:creationId xmlns:a16="http://schemas.microsoft.com/office/drawing/2014/main" id="{4DE29ED6-0C06-4DAD-9B6F-490E9AD9BBC9}"/>
              </a:ext>
            </a:extLst>
          </p:cNvPr>
          <p:cNvSpPr/>
          <p:nvPr/>
        </p:nvSpPr>
        <p:spPr>
          <a:xfrm>
            <a:off x="526473" y="6068573"/>
            <a:ext cx="2840182" cy="26323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4">
            <a:extLst>
              <a:ext uri="{FF2B5EF4-FFF2-40B4-BE49-F238E27FC236}">
                <a16:creationId xmlns:a16="http://schemas.microsoft.com/office/drawing/2014/main" id="{C0FD6B8D-2B8A-415C-896A-879C48D53905}"/>
              </a:ext>
            </a:extLst>
          </p:cNvPr>
          <p:cNvSpPr txBox="1"/>
          <p:nvPr/>
        </p:nvSpPr>
        <p:spPr>
          <a:xfrm>
            <a:off x="4803631" y="1410209"/>
            <a:ext cx="6359236" cy="369332"/>
          </a:xfrm>
          <a:prstGeom prst="rect">
            <a:avLst/>
          </a:prstGeom>
          <a:noFill/>
        </p:spPr>
        <p:txBody>
          <a:bodyPr wrap="square" rtlCol="0">
            <a:spAutoFit/>
          </a:bodyPr>
          <a:lstStyle/>
          <a:p>
            <a:r>
              <a:rPr lang="es-ES" dirty="0">
                <a:solidFill>
                  <a:schemeClr val="bg1"/>
                </a:solidFill>
              </a:rPr>
              <a:t>Guardamos el inicio y final en milisegundos, para hacer el delta.</a:t>
            </a:r>
            <a:endParaRPr lang="en-US" dirty="0">
              <a:solidFill>
                <a:schemeClr val="bg1"/>
              </a:solidFill>
            </a:endParaRPr>
          </a:p>
        </p:txBody>
      </p:sp>
      <p:cxnSp>
        <p:nvCxnSpPr>
          <p:cNvPr id="26" name="Straight Arrow Connector 7">
            <a:extLst>
              <a:ext uri="{FF2B5EF4-FFF2-40B4-BE49-F238E27FC236}">
                <a16:creationId xmlns:a16="http://schemas.microsoft.com/office/drawing/2014/main" id="{1A29787B-6801-4532-A953-CFAC256ACAE8}"/>
              </a:ext>
            </a:extLst>
          </p:cNvPr>
          <p:cNvCxnSpPr>
            <a:stCxn id="23" idx="3"/>
            <a:endCxn id="25" idx="1"/>
          </p:cNvCxnSpPr>
          <p:nvPr/>
        </p:nvCxnSpPr>
        <p:spPr>
          <a:xfrm flipV="1">
            <a:off x="3366655" y="1594875"/>
            <a:ext cx="1436976" cy="7488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
            <a:extLst>
              <a:ext uri="{FF2B5EF4-FFF2-40B4-BE49-F238E27FC236}">
                <a16:creationId xmlns:a16="http://schemas.microsoft.com/office/drawing/2014/main" id="{C2ACB220-27DA-41E9-B9E7-D43EBF1CEA31}"/>
              </a:ext>
            </a:extLst>
          </p:cNvPr>
          <p:cNvCxnSpPr>
            <a:stCxn id="24" idx="3"/>
            <a:endCxn id="25" idx="1"/>
          </p:cNvCxnSpPr>
          <p:nvPr/>
        </p:nvCxnSpPr>
        <p:spPr>
          <a:xfrm flipV="1">
            <a:off x="3366655" y="1594875"/>
            <a:ext cx="1436976" cy="4605316"/>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10">
            <a:extLst>
              <a:ext uri="{FF2B5EF4-FFF2-40B4-BE49-F238E27FC236}">
                <a16:creationId xmlns:a16="http://schemas.microsoft.com/office/drawing/2014/main" id="{AF35B87C-DEC1-4D12-B882-BFA451EDE09C}"/>
              </a:ext>
            </a:extLst>
          </p:cNvPr>
          <p:cNvSpPr/>
          <p:nvPr/>
        </p:nvSpPr>
        <p:spPr>
          <a:xfrm>
            <a:off x="163224" y="2064611"/>
            <a:ext cx="4214812" cy="49876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11">
            <a:extLst>
              <a:ext uri="{FF2B5EF4-FFF2-40B4-BE49-F238E27FC236}">
                <a16:creationId xmlns:a16="http://schemas.microsoft.com/office/drawing/2014/main" id="{2DD9BF65-65F4-4299-9DA2-9BECCB0997A9}"/>
              </a:ext>
            </a:extLst>
          </p:cNvPr>
          <p:cNvSpPr txBox="1"/>
          <p:nvPr/>
        </p:nvSpPr>
        <p:spPr>
          <a:xfrm>
            <a:off x="5401324" y="2240209"/>
            <a:ext cx="5957455" cy="923330"/>
          </a:xfrm>
          <a:prstGeom prst="rect">
            <a:avLst/>
          </a:prstGeom>
          <a:noFill/>
        </p:spPr>
        <p:txBody>
          <a:bodyPr wrap="square" rtlCol="0">
            <a:spAutoFit/>
          </a:bodyPr>
          <a:lstStyle/>
          <a:p>
            <a:r>
              <a:rPr lang="es-ES" dirty="0">
                <a:solidFill>
                  <a:schemeClr val="bg1"/>
                </a:solidFill>
              </a:rPr>
              <a:t>Calculamos el delta en segundos y esperamos a que el mismo sea al menos de 10 segundos para empezar a tener datos concluyentes.</a:t>
            </a:r>
            <a:endParaRPr lang="en-US" dirty="0">
              <a:solidFill>
                <a:schemeClr val="bg1"/>
              </a:solidFill>
            </a:endParaRPr>
          </a:p>
        </p:txBody>
      </p:sp>
      <p:cxnSp>
        <p:nvCxnSpPr>
          <p:cNvPr id="30" name="Straight Arrow Connector 18">
            <a:extLst>
              <a:ext uri="{FF2B5EF4-FFF2-40B4-BE49-F238E27FC236}">
                <a16:creationId xmlns:a16="http://schemas.microsoft.com/office/drawing/2014/main" id="{5B73F5FF-DC15-480C-9528-EE8627FF91CA}"/>
              </a:ext>
            </a:extLst>
          </p:cNvPr>
          <p:cNvCxnSpPr>
            <a:stCxn id="28" idx="3"/>
            <a:endCxn id="29" idx="1"/>
          </p:cNvCxnSpPr>
          <p:nvPr/>
        </p:nvCxnSpPr>
        <p:spPr>
          <a:xfrm>
            <a:off x="4378036" y="2313993"/>
            <a:ext cx="1023288" cy="38788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20">
            <a:extLst>
              <a:ext uri="{FF2B5EF4-FFF2-40B4-BE49-F238E27FC236}">
                <a16:creationId xmlns:a16="http://schemas.microsoft.com/office/drawing/2014/main" id="{CC533298-F2E3-4065-9337-9345C310F0FE}"/>
              </a:ext>
            </a:extLst>
          </p:cNvPr>
          <p:cNvSpPr/>
          <p:nvPr/>
        </p:nvSpPr>
        <p:spPr>
          <a:xfrm>
            <a:off x="498763" y="2785046"/>
            <a:ext cx="3034145" cy="49876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2">
            <a:extLst>
              <a:ext uri="{FF2B5EF4-FFF2-40B4-BE49-F238E27FC236}">
                <a16:creationId xmlns:a16="http://schemas.microsoft.com/office/drawing/2014/main" id="{156092D2-31FF-42C9-9FD6-E969E6CDC8F4}"/>
              </a:ext>
            </a:extLst>
          </p:cNvPr>
          <p:cNvSpPr txBox="1"/>
          <p:nvPr/>
        </p:nvSpPr>
        <p:spPr>
          <a:xfrm>
            <a:off x="5638800" y="3456993"/>
            <a:ext cx="5719979" cy="646331"/>
          </a:xfrm>
          <a:prstGeom prst="rect">
            <a:avLst/>
          </a:prstGeom>
          <a:noFill/>
        </p:spPr>
        <p:txBody>
          <a:bodyPr wrap="square" rtlCol="0">
            <a:spAutoFit/>
          </a:bodyPr>
          <a:lstStyle/>
          <a:p>
            <a:r>
              <a:rPr lang="es-ES" dirty="0">
                <a:solidFill>
                  <a:schemeClr val="bg1"/>
                </a:solidFill>
              </a:rPr>
              <a:t>Hacemos la conversión a </a:t>
            </a:r>
            <a:r>
              <a:rPr lang="es-ES" b="1" i="1" dirty="0">
                <a:solidFill>
                  <a:schemeClr val="bg1"/>
                </a:solidFill>
              </a:rPr>
              <a:t>bps</a:t>
            </a:r>
            <a:r>
              <a:rPr lang="es-ES" dirty="0">
                <a:solidFill>
                  <a:schemeClr val="bg1"/>
                </a:solidFill>
              </a:rPr>
              <a:t> y luego a </a:t>
            </a:r>
            <a:r>
              <a:rPr lang="es-ES" b="1" i="1" dirty="0" err="1">
                <a:solidFill>
                  <a:schemeClr val="bg1"/>
                </a:solidFill>
              </a:rPr>
              <a:t>bpm</a:t>
            </a:r>
            <a:r>
              <a:rPr lang="es-ES" dirty="0">
                <a:solidFill>
                  <a:schemeClr val="bg1"/>
                </a:solidFill>
              </a:rPr>
              <a:t> usando el delta anterior y el numero de latidos en este preciso instante.</a:t>
            </a:r>
            <a:endParaRPr lang="en-US" dirty="0">
              <a:solidFill>
                <a:schemeClr val="bg1"/>
              </a:solidFill>
            </a:endParaRPr>
          </a:p>
        </p:txBody>
      </p:sp>
      <p:cxnSp>
        <p:nvCxnSpPr>
          <p:cNvPr id="33" name="Straight Arrow Connector 26">
            <a:extLst>
              <a:ext uri="{FF2B5EF4-FFF2-40B4-BE49-F238E27FC236}">
                <a16:creationId xmlns:a16="http://schemas.microsoft.com/office/drawing/2014/main" id="{9AFB65B3-751D-4C0F-8621-FDEF6E46737F}"/>
              </a:ext>
            </a:extLst>
          </p:cNvPr>
          <p:cNvCxnSpPr>
            <a:stCxn id="31" idx="3"/>
            <a:endCxn id="32" idx="1"/>
          </p:cNvCxnSpPr>
          <p:nvPr/>
        </p:nvCxnSpPr>
        <p:spPr>
          <a:xfrm>
            <a:off x="3532908" y="3034428"/>
            <a:ext cx="2105892" cy="74573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27">
            <a:extLst>
              <a:ext uri="{FF2B5EF4-FFF2-40B4-BE49-F238E27FC236}">
                <a16:creationId xmlns:a16="http://schemas.microsoft.com/office/drawing/2014/main" id="{CEED0047-4F32-4BFE-BC31-653D14EED104}"/>
              </a:ext>
            </a:extLst>
          </p:cNvPr>
          <p:cNvSpPr/>
          <p:nvPr/>
        </p:nvSpPr>
        <p:spPr>
          <a:xfrm>
            <a:off x="498763" y="4960211"/>
            <a:ext cx="4682837" cy="97674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28">
            <a:extLst>
              <a:ext uri="{FF2B5EF4-FFF2-40B4-BE49-F238E27FC236}">
                <a16:creationId xmlns:a16="http://schemas.microsoft.com/office/drawing/2014/main" id="{98D33FCB-DF23-4305-A68D-A84D34CDC980}"/>
              </a:ext>
            </a:extLst>
          </p:cNvPr>
          <p:cNvSpPr txBox="1"/>
          <p:nvPr/>
        </p:nvSpPr>
        <p:spPr>
          <a:xfrm>
            <a:off x="5777345" y="4960211"/>
            <a:ext cx="5073796" cy="1200329"/>
          </a:xfrm>
          <a:prstGeom prst="rect">
            <a:avLst/>
          </a:prstGeom>
          <a:noFill/>
        </p:spPr>
        <p:txBody>
          <a:bodyPr wrap="square" rtlCol="0">
            <a:spAutoFit/>
          </a:bodyPr>
          <a:lstStyle/>
          <a:p>
            <a:r>
              <a:rPr lang="es-ES" dirty="0">
                <a:solidFill>
                  <a:schemeClr val="bg1"/>
                </a:solidFill>
              </a:rPr>
              <a:t>Tenemos un array circular de tamaño 4 guardando los últimos 4 </a:t>
            </a:r>
            <a:r>
              <a:rPr lang="es-ES" dirty="0" err="1">
                <a:solidFill>
                  <a:schemeClr val="bg1"/>
                </a:solidFill>
              </a:rPr>
              <a:t>bpms</a:t>
            </a:r>
            <a:r>
              <a:rPr lang="es-ES" dirty="0">
                <a:solidFill>
                  <a:schemeClr val="bg1"/>
                </a:solidFill>
              </a:rPr>
              <a:t> registrados. Añadimos el nuevo, calculamos la media y ese será el valor que pasaremos al programa principal-</a:t>
            </a:r>
            <a:endParaRPr lang="en-US" dirty="0">
              <a:solidFill>
                <a:schemeClr val="bg1"/>
              </a:solidFill>
            </a:endParaRPr>
          </a:p>
        </p:txBody>
      </p:sp>
      <p:cxnSp>
        <p:nvCxnSpPr>
          <p:cNvPr id="36" name="Straight Arrow Connector 32">
            <a:extLst>
              <a:ext uri="{FF2B5EF4-FFF2-40B4-BE49-F238E27FC236}">
                <a16:creationId xmlns:a16="http://schemas.microsoft.com/office/drawing/2014/main" id="{DBF6D03B-29B4-412F-AA5A-599877DB041E}"/>
              </a:ext>
            </a:extLst>
          </p:cNvPr>
          <p:cNvCxnSpPr>
            <a:endCxn id="35" idx="1"/>
          </p:cNvCxnSpPr>
          <p:nvPr/>
        </p:nvCxnSpPr>
        <p:spPr>
          <a:xfrm>
            <a:off x="5209309" y="5503777"/>
            <a:ext cx="568036" cy="56599"/>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540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solidFill>
                  <a:srgbClr val="C55A11"/>
                </a:solidFill>
              </a:rPr>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457292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pic>
        <p:nvPicPr>
          <p:cNvPr id="7" name="Picture 3" descr="A circuit board&#10;&#10;Description automatically generated">
            <a:extLst>
              <a:ext uri="{FF2B5EF4-FFF2-40B4-BE49-F238E27FC236}">
                <a16:creationId xmlns:a16="http://schemas.microsoft.com/office/drawing/2014/main" id="{FF041C48-2622-4037-9E5A-3118F0E6CEA6}"/>
              </a:ext>
            </a:extLst>
          </p:cNvPr>
          <p:cNvPicPr>
            <a:picLocks noChangeAspect="1"/>
          </p:cNvPicPr>
          <p:nvPr/>
        </p:nvPicPr>
        <p:blipFill rotWithShape="1">
          <a:blip r:embed="rId5">
            <a:extLst>
              <a:ext uri="{28A0092B-C50C-407E-A947-70E740481C1C}">
                <a14:useLocalDpi xmlns:a14="http://schemas.microsoft.com/office/drawing/2010/main" val="0"/>
              </a:ext>
            </a:extLst>
          </a:blip>
          <a:srcRect b="11534"/>
          <a:stretch/>
        </p:blipFill>
        <p:spPr>
          <a:xfrm rot="5400000">
            <a:off x="-377485" y="2182483"/>
            <a:ext cx="4516647" cy="3148702"/>
          </a:xfrm>
          <a:prstGeom prst="rect">
            <a:avLst/>
          </a:prstGeom>
        </p:spPr>
      </p:pic>
      <p:sp>
        <p:nvSpPr>
          <p:cNvPr id="10" name="TextBox 6">
            <a:extLst>
              <a:ext uri="{FF2B5EF4-FFF2-40B4-BE49-F238E27FC236}">
                <a16:creationId xmlns:a16="http://schemas.microsoft.com/office/drawing/2014/main" id="{D79AD2DC-100C-4296-A221-68C34CB1C516}"/>
              </a:ext>
            </a:extLst>
          </p:cNvPr>
          <p:cNvSpPr txBox="1"/>
          <p:nvPr/>
        </p:nvSpPr>
        <p:spPr>
          <a:xfrm>
            <a:off x="4003279" y="1766582"/>
            <a:ext cx="7882233" cy="4093428"/>
          </a:xfrm>
          <a:prstGeom prst="rect">
            <a:avLst/>
          </a:prstGeom>
          <a:noFill/>
          <a:ln w="38100">
            <a:noFill/>
          </a:ln>
        </p:spPr>
        <p:txBody>
          <a:bodyPr wrap="square" rtlCol="0">
            <a:spAutoFit/>
          </a:bodyPr>
          <a:lstStyle/>
          <a:p>
            <a:r>
              <a:rPr lang="es-ES_tradnl" sz="2400" dirty="0"/>
              <a:t>El Arduino (en nuestro caso el </a:t>
            </a:r>
            <a:r>
              <a:rPr lang="es-ES_tradnl" sz="2400" b="1" i="1" dirty="0"/>
              <a:t>WemosD1</a:t>
            </a:r>
            <a:r>
              <a:rPr lang="es-ES_tradnl" sz="2400" dirty="0"/>
              <a:t>) se conecta con el sensor (</a:t>
            </a:r>
            <a:r>
              <a:rPr lang="es-ES_tradnl" sz="2400" b="1" i="1" dirty="0"/>
              <a:t>MAX30100</a:t>
            </a:r>
            <a:r>
              <a:rPr lang="es-ES_tradnl" sz="2400" dirty="0"/>
              <a:t>) mediante el protocolo I2C, que es un protocolo serie para interconexión de controladores.</a:t>
            </a:r>
          </a:p>
          <a:p>
            <a:endParaRPr lang="es-ES_tradnl" sz="2400" dirty="0"/>
          </a:p>
          <a:p>
            <a:r>
              <a:rPr lang="es-ES_tradnl" sz="2400" dirty="0"/>
              <a:t>Al ser </a:t>
            </a:r>
            <a:r>
              <a:rPr lang="es-ES_tradnl" sz="2400" i="1" dirty="0"/>
              <a:t>Serial</a:t>
            </a:r>
            <a:r>
              <a:rPr lang="es-ES_tradnl" sz="2400" dirty="0"/>
              <a:t>, solo hacen falta dos hilos para realizar la conexión (D1,D2). Los otros dos son 3.3v y tierra.</a:t>
            </a:r>
          </a:p>
          <a:p>
            <a:endParaRPr lang="es-ES_tradnl" sz="2400" dirty="0"/>
          </a:p>
          <a:p>
            <a:r>
              <a:rPr lang="es-ES_tradnl" sz="2400" dirty="0"/>
              <a:t>La alimentación le llega al Arduino mediante su conexión (micro) USB con el smartphone.</a:t>
            </a:r>
          </a:p>
          <a:p>
            <a:r>
              <a:rPr lang="es-ES_tradnl" sz="2400" dirty="0"/>
              <a:t> </a:t>
            </a:r>
          </a:p>
          <a:p>
            <a:r>
              <a:rPr lang="es-ES_tradnl" sz="2000" dirty="0">
                <a:solidFill>
                  <a:schemeClr val="bg2">
                    <a:lumMod val="50000"/>
                  </a:schemeClr>
                </a:solidFill>
              </a:rPr>
              <a:t>Hace falta un adaptador </a:t>
            </a:r>
            <a:r>
              <a:rPr lang="es-ES_tradnl" sz="2000" i="1" dirty="0">
                <a:solidFill>
                  <a:schemeClr val="bg2">
                    <a:lumMod val="50000"/>
                  </a:schemeClr>
                </a:solidFill>
              </a:rPr>
              <a:t>OTG</a:t>
            </a:r>
            <a:r>
              <a:rPr lang="es-ES_tradnl" sz="2000" dirty="0">
                <a:solidFill>
                  <a:schemeClr val="bg2">
                    <a:lumMod val="50000"/>
                  </a:schemeClr>
                </a:solidFill>
              </a:rPr>
              <a:t> para poder conectarlo al smartphone.</a:t>
            </a:r>
          </a:p>
        </p:txBody>
      </p:sp>
    </p:spTree>
    <p:extLst>
      <p:ext uri="{BB962C8B-B14F-4D97-AF65-F5344CB8AC3E}">
        <p14:creationId xmlns:p14="http://schemas.microsoft.com/office/powerpoint/2010/main" val="2154185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pic>
        <p:nvPicPr>
          <p:cNvPr id="20" name="Imagen 19">
            <a:extLst>
              <a:ext uri="{FF2B5EF4-FFF2-40B4-BE49-F238E27FC236}">
                <a16:creationId xmlns:a16="http://schemas.microsoft.com/office/drawing/2014/main" id="{AE8BFF44-EACB-4D53-80DE-BB41B314A4ED}"/>
              </a:ext>
            </a:extLst>
          </p:cNvPr>
          <p:cNvPicPr/>
          <p:nvPr/>
        </p:nvPicPr>
        <p:blipFill>
          <a:blip r:embed="rId3"/>
          <a:stretch>
            <a:fillRect/>
          </a:stretch>
        </p:blipFill>
        <p:spPr>
          <a:xfrm>
            <a:off x="137719" y="1365579"/>
            <a:ext cx="9920681" cy="5285944"/>
          </a:xfrm>
          <a:prstGeom prst="rect">
            <a:avLst/>
          </a:prstGeom>
        </p:spPr>
      </p:pic>
    </p:spTree>
    <p:extLst>
      <p:ext uri="{BB962C8B-B14F-4D97-AF65-F5344CB8AC3E}">
        <p14:creationId xmlns:p14="http://schemas.microsoft.com/office/powerpoint/2010/main" val="3566541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pic>
        <p:nvPicPr>
          <p:cNvPr id="6" name="Imagen 5">
            <a:extLst>
              <a:ext uri="{FF2B5EF4-FFF2-40B4-BE49-F238E27FC236}">
                <a16:creationId xmlns:a16="http://schemas.microsoft.com/office/drawing/2014/main" id="{42404F3E-284E-403B-92DA-7479836AC72C}"/>
              </a:ext>
            </a:extLst>
          </p:cNvPr>
          <p:cNvPicPr/>
          <p:nvPr/>
        </p:nvPicPr>
        <p:blipFill>
          <a:blip r:embed="rId3"/>
          <a:stretch>
            <a:fillRect/>
          </a:stretch>
        </p:blipFill>
        <p:spPr>
          <a:xfrm>
            <a:off x="169177" y="1362974"/>
            <a:ext cx="10233171" cy="5323217"/>
          </a:xfrm>
          <a:prstGeom prst="rect">
            <a:avLst/>
          </a:prstGeom>
        </p:spPr>
      </p:pic>
    </p:spTree>
    <p:extLst>
      <p:ext uri="{BB962C8B-B14F-4D97-AF65-F5344CB8AC3E}">
        <p14:creationId xmlns:p14="http://schemas.microsoft.com/office/powerpoint/2010/main" val="1674569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621E1EF-FE86-4881-8C02-8B5D1F912129}"/>
              </a:ext>
            </a:extLst>
          </p:cNvPr>
          <p:cNvSpPr/>
          <p:nvPr/>
        </p:nvSpPr>
        <p:spPr>
          <a:xfrm>
            <a:off x="-117472" y="-121298"/>
            <a:ext cx="12521682" cy="1362379"/>
          </a:xfrm>
          <a:prstGeom prst="rect">
            <a:avLst/>
          </a:prstGeom>
          <a:solidFill>
            <a:schemeClr val="bg1"/>
          </a:solidFill>
          <a:ln w="5715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2"/>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MEDICIONES</a:t>
            </a:r>
            <a:r>
              <a:rPr lang="es-ES" sz="4000" dirty="0">
                <a:solidFill>
                  <a:schemeClr val="accent2">
                    <a:lumMod val="75000"/>
                  </a:schemeClr>
                </a:solidFill>
              </a:rPr>
              <a:t> | MICROCONTROLADOR</a:t>
            </a:r>
          </a:p>
        </p:txBody>
      </p:sp>
      <p:grpSp>
        <p:nvGrpSpPr>
          <p:cNvPr id="3" name="Grupo 2">
            <a:extLst>
              <a:ext uri="{FF2B5EF4-FFF2-40B4-BE49-F238E27FC236}">
                <a16:creationId xmlns:a16="http://schemas.microsoft.com/office/drawing/2014/main" id="{A5D0BDC8-F4F6-4413-985F-6709A81682A5}"/>
              </a:ext>
            </a:extLst>
          </p:cNvPr>
          <p:cNvGrpSpPr/>
          <p:nvPr/>
        </p:nvGrpSpPr>
        <p:grpSpPr>
          <a:xfrm>
            <a:off x="821264" y="2036250"/>
            <a:ext cx="4395150" cy="3930245"/>
            <a:chOff x="7392021" y="2175806"/>
            <a:chExt cx="4395150" cy="3930245"/>
          </a:xfrm>
        </p:grpSpPr>
        <p:pic>
          <p:nvPicPr>
            <p:cNvPr id="7" name="Picture 2">
              <a:extLst>
                <a:ext uri="{FF2B5EF4-FFF2-40B4-BE49-F238E27FC236}">
                  <a16:creationId xmlns:a16="http://schemas.microsoft.com/office/drawing/2014/main" id="{A1931AB9-9DF9-4DE0-8E2E-0E29DCF42F98}"/>
                </a:ext>
              </a:extLst>
            </p:cNvPr>
            <p:cNvPicPr>
              <a:picLocks noChangeAspect="1"/>
            </p:cNvPicPr>
            <p:nvPr/>
          </p:nvPicPr>
          <p:blipFill>
            <a:blip r:embed="rId3"/>
            <a:stretch>
              <a:fillRect/>
            </a:stretch>
          </p:blipFill>
          <p:spPr>
            <a:xfrm>
              <a:off x="7392021" y="3695307"/>
              <a:ext cx="4395150" cy="2410744"/>
            </a:xfrm>
            <a:prstGeom prst="rect">
              <a:avLst/>
            </a:prstGeom>
          </p:spPr>
        </p:pic>
        <p:sp>
          <p:nvSpPr>
            <p:cNvPr id="9" name="TextBox 3">
              <a:extLst>
                <a:ext uri="{FF2B5EF4-FFF2-40B4-BE49-F238E27FC236}">
                  <a16:creationId xmlns:a16="http://schemas.microsoft.com/office/drawing/2014/main" id="{9AB441AD-150C-4294-B89F-08097F34043C}"/>
                </a:ext>
              </a:extLst>
            </p:cNvPr>
            <p:cNvSpPr txBox="1"/>
            <p:nvPr/>
          </p:nvSpPr>
          <p:spPr>
            <a:xfrm>
              <a:off x="7392021" y="2175806"/>
              <a:ext cx="3497344" cy="584775"/>
            </a:xfrm>
            <a:prstGeom prst="rect">
              <a:avLst/>
            </a:prstGeom>
            <a:noFill/>
          </p:spPr>
          <p:txBody>
            <a:bodyPr wrap="square" rtlCol="0">
              <a:spAutoFit/>
            </a:bodyPr>
            <a:lstStyle/>
            <a:p>
              <a:pPr algn="ctr"/>
              <a:r>
                <a:rPr lang="es-ES_tradnl" sz="3200" b="1" dirty="0">
                  <a:solidFill>
                    <a:srgbClr val="C55A11"/>
                  </a:solidFill>
                </a:rPr>
                <a:t>{ pulse: “120” }</a:t>
              </a:r>
            </a:p>
          </p:txBody>
        </p:sp>
        <p:sp>
          <p:nvSpPr>
            <p:cNvPr id="10" name="Arrow: Down 5">
              <a:extLst>
                <a:ext uri="{FF2B5EF4-FFF2-40B4-BE49-F238E27FC236}">
                  <a16:creationId xmlns:a16="http://schemas.microsoft.com/office/drawing/2014/main" id="{AFB813E0-74DE-4F28-AE4B-EFE18453BBF6}"/>
                </a:ext>
              </a:extLst>
            </p:cNvPr>
            <p:cNvSpPr/>
            <p:nvPr/>
          </p:nvSpPr>
          <p:spPr>
            <a:xfrm>
              <a:off x="8880049" y="2963642"/>
              <a:ext cx="527901" cy="772998"/>
            </a:xfrm>
            <a:prstGeom prst="downArrow">
              <a:avLst/>
            </a:prstGeom>
            <a:no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7">
              <a:extLst>
                <a:ext uri="{FF2B5EF4-FFF2-40B4-BE49-F238E27FC236}">
                  <a16:creationId xmlns:a16="http://schemas.microsoft.com/office/drawing/2014/main" id="{3FC118C3-ADDE-429D-9DCD-07E5A805F5D1}"/>
                </a:ext>
              </a:extLst>
            </p:cNvPr>
            <p:cNvSpPr/>
            <p:nvPr/>
          </p:nvSpPr>
          <p:spPr>
            <a:xfrm>
              <a:off x="8804635" y="3849710"/>
              <a:ext cx="678730" cy="188536"/>
            </a:xfrm>
            <a:prstGeom prst="rect">
              <a:avLst/>
            </a:prstGeom>
            <a:noFill/>
            <a:ln w="28575">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2" name="TextBox 9">
            <a:extLst>
              <a:ext uri="{FF2B5EF4-FFF2-40B4-BE49-F238E27FC236}">
                <a16:creationId xmlns:a16="http://schemas.microsoft.com/office/drawing/2014/main" id="{CFF380BB-54BD-4847-B89B-A760ADCB22B2}"/>
              </a:ext>
            </a:extLst>
          </p:cNvPr>
          <p:cNvSpPr txBox="1"/>
          <p:nvPr/>
        </p:nvSpPr>
        <p:spPr>
          <a:xfrm>
            <a:off x="5415782" y="2192654"/>
            <a:ext cx="6536562" cy="4093428"/>
          </a:xfrm>
          <a:prstGeom prst="rect">
            <a:avLst/>
          </a:prstGeom>
          <a:noFill/>
          <a:ln w="38100">
            <a:noFill/>
          </a:ln>
        </p:spPr>
        <p:txBody>
          <a:bodyPr wrap="square" rtlCol="0">
            <a:spAutoFit/>
          </a:bodyPr>
          <a:lstStyle/>
          <a:p>
            <a:pPr marL="342900" indent="-342900">
              <a:buFont typeface="+mj-lt"/>
              <a:buAutoNum type="arabicPeriod"/>
            </a:pPr>
            <a:r>
              <a:rPr lang="es-ES_tradnl" sz="2000" dirty="0">
                <a:solidFill>
                  <a:schemeClr val="bg1"/>
                </a:solidFill>
              </a:rPr>
              <a:t>La cadena de texto con la información en formato JSON es luego capturada por la clase Java nativa de Android y procesada.</a:t>
            </a:r>
          </a:p>
          <a:p>
            <a:pPr marL="342900" indent="-342900">
              <a:buFont typeface="+mj-lt"/>
              <a:buAutoNum type="arabicPeriod"/>
            </a:pPr>
            <a:endParaRPr lang="es-ES_tradnl" sz="2000" dirty="0">
              <a:solidFill>
                <a:schemeClr val="bg1"/>
              </a:solidFill>
            </a:endParaRPr>
          </a:p>
          <a:p>
            <a:pPr marL="342900" indent="-342900">
              <a:buFont typeface="+mj-lt"/>
              <a:buAutoNum type="arabicPeriod"/>
            </a:pPr>
            <a:r>
              <a:rPr lang="es-ES_tradnl" sz="2000" dirty="0">
                <a:solidFill>
                  <a:schemeClr val="bg1"/>
                </a:solidFill>
              </a:rPr>
              <a:t>Cuando todo esta correcto y el usuario pulsa el botón “Guardar”, se le devuelve el valor “_beat” al widget de </a:t>
            </a:r>
            <a:r>
              <a:rPr lang="es-ES_tradnl" sz="2000" b="1" i="1" dirty="0" err="1">
                <a:solidFill>
                  <a:schemeClr val="bg1"/>
                </a:solidFill>
              </a:rPr>
              <a:t>Flutter</a:t>
            </a:r>
            <a:r>
              <a:rPr lang="es-ES_tradnl" sz="2000" dirty="0">
                <a:solidFill>
                  <a:schemeClr val="bg1"/>
                </a:solidFill>
              </a:rPr>
              <a:t> para su posterior envío al servidor.</a:t>
            </a:r>
          </a:p>
          <a:p>
            <a:pPr marL="342900" indent="-342900">
              <a:buFont typeface="+mj-lt"/>
              <a:buAutoNum type="arabicPeriod"/>
            </a:pPr>
            <a:endParaRPr lang="es-ES_tradnl" sz="2000" dirty="0">
              <a:solidFill>
                <a:schemeClr val="bg1"/>
              </a:solidFill>
            </a:endParaRPr>
          </a:p>
          <a:p>
            <a:pPr marL="342900" indent="-342900">
              <a:buFont typeface="+mj-lt"/>
              <a:buAutoNum type="arabicPeriod"/>
            </a:pPr>
            <a:r>
              <a:rPr lang="es-ES_tradnl" sz="2000" dirty="0">
                <a:solidFill>
                  <a:schemeClr val="bg1"/>
                </a:solidFill>
              </a:rPr>
              <a:t>Como dije al principio, no todo se puede hacer con </a:t>
            </a:r>
            <a:r>
              <a:rPr lang="es-ES_tradnl" sz="2000" b="1" i="1" dirty="0" err="1">
                <a:solidFill>
                  <a:schemeClr val="bg1"/>
                </a:solidFill>
              </a:rPr>
              <a:t>Flutter</a:t>
            </a:r>
            <a:r>
              <a:rPr lang="es-ES_tradnl" sz="2000" dirty="0">
                <a:solidFill>
                  <a:schemeClr val="bg1"/>
                </a:solidFill>
              </a:rPr>
              <a:t>, y aunque esto si, era mas claro desarrollarlo nativamente en Android y conectarlo a </a:t>
            </a:r>
            <a:r>
              <a:rPr lang="es-ES_tradnl" sz="2000" b="1" i="1" dirty="0" err="1">
                <a:solidFill>
                  <a:schemeClr val="bg1"/>
                </a:solidFill>
              </a:rPr>
              <a:t>Flutter</a:t>
            </a:r>
            <a:r>
              <a:rPr lang="es-ES_tradnl" sz="2000" dirty="0">
                <a:solidFill>
                  <a:schemeClr val="bg1"/>
                </a:solidFill>
              </a:rPr>
              <a:t>. En cualquier caso, iOS es un sistema muy cerrado y no permite el acceso al USB a cualquier aplicación.</a:t>
            </a:r>
          </a:p>
        </p:txBody>
      </p:sp>
    </p:spTree>
    <p:extLst>
      <p:ext uri="{BB962C8B-B14F-4D97-AF65-F5344CB8AC3E}">
        <p14:creationId xmlns:p14="http://schemas.microsoft.com/office/powerpoint/2010/main" val="1847733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solidFill>
                  <a:srgbClr val="C55A11"/>
                </a:solidFill>
              </a:rPr>
              <a:t>Smartphone (Cámara + flash)</a:t>
            </a:r>
          </a:p>
          <a:p>
            <a:pPr marL="971550" lvl="1" indent="-514350">
              <a:buFont typeface="+mj-lt"/>
              <a:buAutoNum type="arabicPeriod"/>
            </a:pPr>
            <a:r>
              <a:rPr lang="es-ES" sz="2800" dirty="0">
                <a:solidFill>
                  <a:srgbClr val="C55A11"/>
                </a:solidFill>
              </a:rPr>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1507883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A10978A1-3763-457A-A187-0B3B0C0305DB}"/>
              </a:ext>
            </a:extLst>
          </p:cNvPr>
          <p:cNvSpPr txBox="1"/>
          <p:nvPr/>
        </p:nvSpPr>
        <p:spPr>
          <a:xfrm>
            <a:off x="120015" y="1347628"/>
            <a:ext cx="8438972" cy="4162743"/>
          </a:xfrm>
          <a:prstGeom prst="rect">
            <a:avLst/>
          </a:prstGeom>
          <a:noFill/>
        </p:spPr>
        <p:txBody>
          <a:bodyPr wrap="square">
            <a:spAutoFit/>
          </a:bodyPr>
          <a:lstStyle/>
          <a:p>
            <a:pPr marL="742950" lvl="1" indent="-285750">
              <a:lnSpc>
                <a:spcPct val="107000"/>
              </a:lnSpc>
              <a:spcBef>
                <a:spcPts val="200"/>
              </a:spcBef>
              <a:spcAft>
                <a:spcPts val="0"/>
              </a:spcAft>
              <a:buFont typeface="+mj-lt"/>
              <a:buAutoNum type="arabicPeriod"/>
            </a:pPr>
            <a:r>
              <a:rPr lang="es-ES" dirty="0"/>
              <a:t>¿Funcionan cada una de las técnicas correctamente, se han comparado los valores de frecuencia cardiaca?</a:t>
            </a:r>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spcAft>
                <a:spcPts val="0"/>
              </a:spcAft>
              <a:buFont typeface="+mj-lt"/>
              <a:buAutoNum type="arabicPeriod"/>
            </a:pPr>
            <a:endParaRPr lang="es-ES" dirty="0"/>
          </a:p>
          <a:p>
            <a:pPr marL="742950" lvl="1" indent="-285750">
              <a:lnSpc>
                <a:spcPct val="107000"/>
              </a:lnSpc>
              <a:spcBef>
                <a:spcPts val="200"/>
              </a:spcBef>
              <a:buFont typeface="+mj-lt"/>
              <a:buAutoNum type="arabicPeriod"/>
            </a:pPr>
            <a:r>
              <a:rPr lang="es-ES" dirty="0"/>
              <a:t>Comparación de ambas técnicas desde el punto de vista computacional y desde el punto de vista del programador.</a:t>
            </a:r>
          </a:p>
          <a:p>
            <a:pPr marL="742950" lvl="1" indent="-285750">
              <a:lnSpc>
                <a:spcPct val="107000"/>
              </a:lnSpc>
              <a:spcBef>
                <a:spcPts val="200"/>
              </a:spcBef>
              <a:buFont typeface="+mj-lt"/>
              <a:buAutoNum type="arabicPeriod"/>
            </a:pPr>
            <a:r>
              <a:rPr lang="es-ES" dirty="0"/>
              <a:t>Comparar las dos técnicas desde un punto de vista de operatividad para el médico o del usuario</a:t>
            </a:r>
          </a:p>
          <a:p>
            <a:pPr marL="742950" lvl="1" indent="-285750">
              <a:lnSpc>
                <a:spcPct val="107000"/>
              </a:lnSpc>
              <a:spcBef>
                <a:spcPts val="200"/>
              </a:spcBef>
              <a:buFont typeface="+mj-lt"/>
              <a:buAutoNum type="arabicPeriod"/>
            </a:pPr>
            <a:r>
              <a:rPr lang="es-ES" dirty="0"/>
              <a:t>Comparar las dos técnicas desde un punto de vista económico</a:t>
            </a:r>
          </a:p>
          <a:p>
            <a:pPr marL="742950" lvl="1" indent="-285750">
              <a:lnSpc>
                <a:spcPct val="107000"/>
              </a:lnSpc>
              <a:spcBef>
                <a:spcPts val="200"/>
              </a:spcBef>
              <a:buFont typeface="+mj-lt"/>
              <a:buAutoNum type="arabicPeriod"/>
            </a:pPr>
            <a:r>
              <a:rPr lang="es-ES" dirty="0"/>
              <a:t>¿En qué escenarios/entornos recomiendas una técnica y la otra?</a:t>
            </a:r>
          </a:p>
        </p:txBody>
      </p:sp>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RESULTADOS</a:t>
            </a:r>
          </a:p>
        </p:txBody>
      </p:sp>
      <p:graphicFrame>
        <p:nvGraphicFramePr>
          <p:cNvPr id="2" name="Tabla 1">
            <a:extLst>
              <a:ext uri="{FF2B5EF4-FFF2-40B4-BE49-F238E27FC236}">
                <a16:creationId xmlns:a16="http://schemas.microsoft.com/office/drawing/2014/main" id="{4201096C-A047-49B0-82F0-0ECF45B6398F}"/>
              </a:ext>
            </a:extLst>
          </p:cNvPr>
          <p:cNvGraphicFramePr>
            <a:graphicFrameLocks noGrp="1"/>
          </p:cNvGraphicFramePr>
          <p:nvPr>
            <p:extLst>
              <p:ext uri="{D42A27DB-BD31-4B8C-83A1-F6EECF244321}">
                <p14:modId xmlns:p14="http://schemas.microsoft.com/office/powerpoint/2010/main" val="4095698265"/>
              </p:ext>
            </p:extLst>
          </p:nvPr>
        </p:nvGraphicFramePr>
        <p:xfrm>
          <a:off x="964090" y="2087114"/>
          <a:ext cx="6060553" cy="1427343"/>
        </p:xfrm>
        <a:graphic>
          <a:graphicData uri="http://schemas.openxmlformats.org/drawingml/2006/table">
            <a:tbl>
              <a:tblPr firstRow="1" firstCol="1" bandRow="1">
                <a:tableStyleId>{21E4AEA4-8DFA-4A89-87EB-49C32662AFE0}</a:tableStyleId>
              </a:tblPr>
              <a:tblGrid>
                <a:gridCol w="1821244">
                  <a:extLst>
                    <a:ext uri="{9D8B030D-6E8A-4147-A177-3AD203B41FA5}">
                      <a16:colId xmlns:a16="http://schemas.microsoft.com/office/drawing/2014/main" val="701937565"/>
                    </a:ext>
                  </a:extLst>
                </a:gridCol>
                <a:gridCol w="1855032">
                  <a:extLst>
                    <a:ext uri="{9D8B030D-6E8A-4147-A177-3AD203B41FA5}">
                      <a16:colId xmlns:a16="http://schemas.microsoft.com/office/drawing/2014/main" val="1998185519"/>
                    </a:ext>
                  </a:extLst>
                </a:gridCol>
                <a:gridCol w="2384277">
                  <a:extLst>
                    <a:ext uri="{9D8B030D-6E8A-4147-A177-3AD203B41FA5}">
                      <a16:colId xmlns:a16="http://schemas.microsoft.com/office/drawing/2014/main" val="317689546"/>
                    </a:ext>
                  </a:extLst>
                </a:gridCol>
              </a:tblGrid>
              <a:tr h="309193">
                <a:tc>
                  <a:txBody>
                    <a:bodyPr/>
                    <a:lstStyle/>
                    <a:p>
                      <a:pPr algn="ctr">
                        <a:lnSpc>
                          <a:spcPct val="107000"/>
                        </a:lnSpc>
                        <a:spcAft>
                          <a:spcPts val="0"/>
                        </a:spcAft>
                      </a:pPr>
                      <a:r>
                        <a:rPr lang="es-ES" sz="1300" cap="all" dirty="0">
                          <a:effectLst/>
                        </a:rPr>
                        <a:t>Tensiómetro (</a:t>
                      </a:r>
                      <a:r>
                        <a:rPr lang="es-ES" sz="1300" cap="all" dirty="0" err="1">
                          <a:effectLst/>
                        </a:rPr>
                        <a:t>Bpm</a:t>
                      </a:r>
                      <a:r>
                        <a:rPr lang="es-ES" sz="1300" cap="all" dirty="0">
                          <a:effectLst/>
                        </a:rPr>
                        <a:t>)</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cap="all" dirty="0">
                          <a:effectLst/>
                        </a:rPr>
                        <a:t>Smartphone (</a:t>
                      </a:r>
                      <a:r>
                        <a:rPr lang="es-ES" sz="1300" cap="all" dirty="0" err="1">
                          <a:effectLst/>
                        </a:rPr>
                        <a:t>Bpm</a:t>
                      </a:r>
                      <a:r>
                        <a:rPr lang="es-ES" sz="1300" cap="all" dirty="0">
                          <a:effectLst/>
                        </a:rPr>
                        <a:t>)</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cap="all" dirty="0">
                          <a:effectLst/>
                        </a:rPr>
                        <a:t>Microcontrolador (</a:t>
                      </a:r>
                      <a:r>
                        <a:rPr lang="es-ES" sz="1300" cap="all" dirty="0" err="1">
                          <a:effectLst/>
                        </a:rPr>
                        <a:t>Bpm</a:t>
                      </a:r>
                      <a:r>
                        <a:rPr lang="es-ES" sz="1300" cap="all" dirty="0">
                          <a:effectLst/>
                        </a:rPr>
                        <a:t>)</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extLst>
                  <a:ext uri="{0D108BD9-81ED-4DB2-BD59-A6C34878D82A}">
                    <a16:rowId xmlns:a16="http://schemas.microsoft.com/office/drawing/2014/main" val="2704006205"/>
                  </a:ext>
                </a:extLst>
              </a:tr>
              <a:tr h="223630">
                <a:tc>
                  <a:txBody>
                    <a:bodyPr/>
                    <a:lstStyle/>
                    <a:p>
                      <a:pPr algn="ctr">
                        <a:lnSpc>
                          <a:spcPct val="107000"/>
                        </a:lnSpc>
                        <a:spcAft>
                          <a:spcPts val="0"/>
                        </a:spcAft>
                      </a:pPr>
                      <a:r>
                        <a:rPr lang="es-ES" sz="1300" cap="all" dirty="0">
                          <a:effectLst/>
                        </a:rPr>
                        <a:t>63</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a:effectLst/>
                        </a:rPr>
                        <a:t>75</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70</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4270324028"/>
                  </a:ext>
                </a:extLst>
              </a:tr>
              <a:tr h="223630">
                <a:tc>
                  <a:txBody>
                    <a:bodyPr/>
                    <a:lstStyle/>
                    <a:p>
                      <a:pPr algn="ctr">
                        <a:lnSpc>
                          <a:spcPct val="107000"/>
                        </a:lnSpc>
                        <a:spcAft>
                          <a:spcPts val="0"/>
                        </a:spcAft>
                      </a:pPr>
                      <a:r>
                        <a:rPr lang="es-ES" sz="1300" cap="all" dirty="0">
                          <a:effectLst/>
                        </a:rPr>
                        <a:t>60</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a:effectLst/>
                        </a:rPr>
                        <a:t>67</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64</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2185128474"/>
                  </a:ext>
                </a:extLst>
              </a:tr>
              <a:tr h="223630">
                <a:tc>
                  <a:txBody>
                    <a:bodyPr/>
                    <a:lstStyle/>
                    <a:p>
                      <a:pPr algn="ctr">
                        <a:lnSpc>
                          <a:spcPct val="107000"/>
                        </a:lnSpc>
                        <a:spcAft>
                          <a:spcPts val="0"/>
                        </a:spcAft>
                      </a:pPr>
                      <a:r>
                        <a:rPr lang="es-ES" sz="1300" cap="all" dirty="0">
                          <a:effectLst/>
                        </a:rPr>
                        <a:t>62</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dirty="0">
                          <a:effectLst/>
                        </a:rPr>
                        <a:t>62</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60</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1632212834"/>
                  </a:ext>
                </a:extLst>
              </a:tr>
              <a:tr h="223630">
                <a:tc>
                  <a:txBody>
                    <a:bodyPr/>
                    <a:lstStyle/>
                    <a:p>
                      <a:pPr algn="ctr">
                        <a:lnSpc>
                          <a:spcPct val="107000"/>
                        </a:lnSpc>
                        <a:spcAft>
                          <a:spcPts val="0"/>
                        </a:spcAft>
                      </a:pPr>
                      <a:r>
                        <a:rPr lang="es-ES" sz="1300" cap="all" dirty="0">
                          <a:effectLst/>
                        </a:rPr>
                        <a:t>74</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a:effectLst/>
                        </a:rPr>
                        <a:t>83</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a:effectLst/>
                        </a:rPr>
                        <a:t>80</a:t>
                      </a:r>
                      <a:endParaRPr lang="es-ES" sz="130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3103743470"/>
                  </a:ext>
                </a:extLst>
              </a:tr>
              <a:tr h="223630">
                <a:tc>
                  <a:txBody>
                    <a:bodyPr/>
                    <a:lstStyle/>
                    <a:p>
                      <a:pPr algn="ctr">
                        <a:lnSpc>
                          <a:spcPct val="107000"/>
                        </a:lnSpc>
                        <a:spcAft>
                          <a:spcPts val="0"/>
                        </a:spcAft>
                      </a:pPr>
                      <a:r>
                        <a:rPr lang="es-ES" sz="1300" cap="all" dirty="0">
                          <a:effectLst/>
                        </a:rPr>
                        <a:t>69</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solidFill>
                      <a:srgbClr val="C55A11"/>
                    </a:solidFill>
                  </a:tcPr>
                </a:tc>
                <a:tc>
                  <a:txBody>
                    <a:bodyPr/>
                    <a:lstStyle/>
                    <a:p>
                      <a:pPr algn="ctr">
                        <a:lnSpc>
                          <a:spcPct val="107000"/>
                        </a:lnSpc>
                        <a:spcAft>
                          <a:spcPts val="0"/>
                        </a:spcAft>
                      </a:pPr>
                      <a:r>
                        <a:rPr lang="es-ES" sz="1300" dirty="0">
                          <a:effectLst/>
                        </a:rPr>
                        <a:t>75</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tc>
                  <a:txBody>
                    <a:bodyPr/>
                    <a:lstStyle/>
                    <a:p>
                      <a:pPr algn="ctr">
                        <a:lnSpc>
                          <a:spcPct val="107000"/>
                        </a:lnSpc>
                        <a:spcAft>
                          <a:spcPts val="0"/>
                        </a:spcAft>
                      </a:pPr>
                      <a:r>
                        <a:rPr lang="es-ES" sz="1300" dirty="0">
                          <a:effectLst/>
                        </a:rPr>
                        <a:t>67</a:t>
                      </a:r>
                      <a:endParaRPr lang="es-E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3283" marR="83283" marT="0" marB="0" anchor="ctr"/>
                </a:tc>
                <a:extLst>
                  <a:ext uri="{0D108BD9-81ED-4DB2-BD59-A6C34878D82A}">
                    <a16:rowId xmlns:a16="http://schemas.microsoft.com/office/drawing/2014/main" val="2250558164"/>
                  </a:ext>
                </a:extLst>
              </a:tr>
            </a:tbl>
          </a:graphicData>
        </a:graphic>
      </p:graphicFrame>
    </p:spTree>
    <p:extLst>
      <p:ext uri="{BB962C8B-B14F-4D97-AF65-F5344CB8AC3E}">
        <p14:creationId xmlns:p14="http://schemas.microsoft.com/office/powerpoint/2010/main" val="1741060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271668A4-8CF9-48BE-97B4-9C58FF7F422D}"/>
              </a:ext>
            </a:extLst>
          </p:cNvPr>
          <p:cNvSpPr txBox="1"/>
          <p:nvPr/>
        </p:nvSpPr>
        <p:spPr>
          <a:xfrm>
            <a:off x="-386702" y="1614170"/>
            <a:ext cx="8438972" cy="1985608"/>
          </a:xfrm>
          <a:prstGeom prst="rect">
            <a:avLst/>
          </a:prstGeom>
          <a:noFill/>
        </p:spPr>
        <p:txBody>
          <a:bodyPr wrap="square">
            <a:spAutoFit/>
          </a:bodyPr>
          <a:lstStyle/>
          <a:p>
            <a:pPr marL="1143000" lvl="2" indent="-228600">
              <a:lnSpc>
                <a:spcPct val="107000"/>
              </a:lnSpc>
              <a:spcBef>
                <a:spcPts val="200"/>
              </a:spcBef>
              <a:spcAft>
                <a:spcPts val="0"/>
              </a:spcAft>
              <a:buFont typeface="+mj-lt"/>
              <a:buAutoNum type="arabicPeriod"/>
            </a:pPr>
            <a:r>
              <a:rPr lang="es-ES" dirty="0"/>
              <a:t>Arduino (WeMosD1) + Sensor MAX3010</a:t>
            </a:r>
          </a:p>
          <a:p>
            <a:pPr marL="1143000" lvl="2" indent="-228600">
              <a:lnSpc>
                <a:spcPct val="107000"/>
              </a:lnSpc>
              <a:spcBef>
                <a:spcPts val="200"/>
              </a:spcBef>
              <a:spcAft>
                <a:spcPts val="0"/>
              </a:spcAft>
              <a:buFont typeface="+mj-lt"/>
              <a:buAutoNum type="arabicPeriod"/>
            </a:pPr>
            <a:endParaRPr lang="es-ES" dirty="0"/>
          </a:p>
          <a:p>
            <a:pPr marL="1143000" lvl="2" indent="-228600">
              <a:lnSpc>
                <a:spcPct val="107000"/>
              </a:lnSpc>
              <a:spcBef>
                <a:spcPts val="200"/>
              </a:spcBef>
              <a:spcAft>
                <a:spcPts val="0"/>
              </a:spcAft>
              <a:buFont typeface="+mj-lt"/>
              <a:buAutoNum type="arabicPeriod"/>
            </a:pPr>
            <a:endParaRPr lang="es-ES" dirty="0"/>
          </a:p>
          <a:p>
            <a:pPr marL="1143000" lvl="2" indent="-228600">
              <a:lnSpc>
                <a:spcPct val="107000"/>
              </a:lnSpc>
              <a:spcBef>
                <a:spcPts val="200"/>
              </a:spcBef>
              <a:spcAft>
                <a:spcPts val="0"/>
              </a:spcAft>
              <a:buFont typeface="+mj-lt"/>
              <a:buAutoNum type="arabicPeriod"/>
            </a:pPr>
            <a:endParaRPr lang="es-ES" dirty="0"/>
          </a:p>
          <a:p>
            <a:pPr marL="1143000" lvl="2" indent="-228600">
              <a:lnSpc>
                <a:spcPct val="107000"/>
              </a:lnSpc>
              <a:spcBef>
                <a:spcPts val="200"/>
              </a:spcBef>
              <a:spcAft>
                <a:spcPts val="0"/>
              </a:spcAft>
              <a:buFont typeface="+mj-lt"/>
              <a:buAutoNum type="arabicPeriod"/>
            </a:pPr>
            <a:endParaRPr lang="es-ES" dirty="0"/>
          </a:p>
          <a:p>
            <a:pPr marL="1257300" lvl="2" indent="-342900">
              <a:lnSpc>
                <a:spcPct val="107000"/>
              </a:lnSpc>
              <a:spcBef>
                <a:spcPts val="200"/>
              </a:spcBef>
              <a:buFont typeface="+mj-lt"/>
              <a:buAutoNum type="arabicPeriod"/>
            </a:pPr>
            <a:r>
              <a:rPr lang="es-ES" dirty="0"/>
              <a:t>Smartphone (Cámara + Flash)</a:t>
            </a:r>
          </a:p>
        </p:txBody>
      </p:sp>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RESULTADOS</a:t>
            </a:r>
          </a:p>
        </p:txBody>
      </p:sp>
      <p:graphicFrame>
        <p:nvGraphicFramePr>
          <p:cNvPr id="3" name="Tabla 2">
            <a:extLst>
              <a:ext uri="{FF2B5EF4-FFF2-40B4-BE49-F238E27FC236}">
                <a16:creationId xmlns:a16="http://schemas.microsoft.com/office/drawing/2014/main" id="{CBD24D9D-0AC3-4BFA-92CC-2F2C0EDC2B57}"/>
              </a:ext>
            </a:extLst>
          </p:cNvPr>
          <p:cNvGraphicFramePr>
            <a:graphicFrameLocks noGrp="1"/>
          </p:cNvGraphicFramePr>
          <p:nvPr>
            <p:extLst>
              <p:ext uri="{D42A27DB-BD31-4B8C-83A1-F6EECF244321}">
                <p14:modId xmlns:p14="http://schemas.microsoft.com/office/powerpoint/2010/main" val="1828490191"/>
              </p:ext>
            </p:extLst>
          </p:nvPr>
        </p:nvGraphicFramePr>
        <p:xfrm>
          <a:off x="632000" y="2111337"/>
          <a:ext cx="5937250" cy="857250"/>
        </p:xfrm>
        <a:graphic>
          <a:graphicData uri="http://schemas.openxmlformats.org/drawingml/2006/table">
            <a:tbl>
              <a:tblPr firstRow="1" firstCol="1" bandRow="1">
                <a:tableStyleId>{72833802-FEF1-4C79-8D5D-14CF1EAF98D9}</a:tableStyleId>
              </a:tblPr>
              <a:tblGrid>
                <a:gridCol w="2968625">
                  <a:extLst>
                    <a:ext uri="{9D8B030D-6E8A-4147-A177-3AD203B41FA5}">
                      <a16:colId xmlns:a16="http://schemas.microsoft.com/office/drawing/2014/main" val="2061512027"/>
                    </a:ext>
                  </a:extLst>
                </a:gridCol>
                <a:gridCol w="2968625">
                  <a:extLst>
                    <a:ext uri="{9D8B030D-6E8A-4147-A177-3AD203B41FA5}">
                      <a16:colId xmlns:a16="http://schemas.microsoft.com/office/drawing/2014/main" val="3251389527"/>
                    </a:ext>
                  </a:extLst>
                </a:gridCol>
              </a:tblGrid>
              <a:tr h="0">
                <a:tc>
                  <a:txBody>
                    <a:bodyPr/>
                    <a:lstStyle/>
                    <a:p>
                      <a:pPr>
                        <a:lnSpc>
                          <a:spcPct val="107000"/>
                        </a:lnSpc>
                        <a:spcAft>
                          <a:spcPts val="0"/>
                        </a:spcAft>
                      </a:pPr>
                      <a:r>
                        <a:rPr lang="es-ES" sz="1100" dirty="0">
                          <a:effectLst/>
                        </a:rPr>
                        <a:t>Fortalezas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dirty="0">
                          <a:effectLst/>
                        </a:rPr>
                        <a:t>Debilidades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1979388"/>
                  </a:ext>
                </a:extLst>
              </a:tr>
              <a:tr h="0">
                <a:tc>
                  <a:txBody>
                    <a:bodyPr/>
                    <a:lstStyle/>
                    <a:p>
                      <a:pPr>
                        <a:lnSpc>
                          <a:spcPct val="107000"/>
                        </a:lnSpc>
                        <a:spcAft>
                          <a:spcPts val="0"/>
                        </a:spcAft>
                      </a:pPr>
                      <a:r>
                        <a:rPr lang="es-ES" sz="1100" dirty="0">
                          <a:effectLst/>
                        </a:rPr>
                        <a:t>Más sensible y preciso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a:effectLst/>
                        </a:rPr>
                        <a:t>Aparato externo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1479765"/>
                  </a:ext>
                </a:extLst>
              </a:tr>
              <a:tr h="0">
                <a:tc>
                  <a:txBody>
                    <a:bodyPr/>
                    <a:lstStyle/>
                    <a:p>
                      <a:pPr>
                        <a:lnSpc>
                          <a:spcPct val="107000"/>
                        </a:lnSpc>
                        <a:spcAft>
                          <a:spcPts val="0"/>
                        </a:spcAft>
                      </a:pPr>
                      <a:r>
                        <a:rPr lang="es-ES" sz="1100" dirty="0">
                          <a:effectLst/>
                        </a:rPr>
                        <a:t>No le afecta la luz ambiental.</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a:effectLst/>
                        </a:rPr>
                        <a:t>Compatibilidad con smartphone (OTG)</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1584524"/>
                  </a:ext>
                </a:extLst>
              </a:tr>
              <a:tr h="0">
                <a:tc>
                  <a:txBody>
                    <a:bodyPr/>
                    <a:lstStyle/>
                    <a:p>
                      <a:pPr>
                        <a:lnSpc>
                          <a:spcPct val="107000"/>
                        </a:lnSpc>
                        <a:spcAft>
                          <a:spcPts val="0"/>
                        </a:spcAft>
                      </a:pPr>
                      <a:r>
                        <a:rPr lang="es-ES" sz="1100" dirty="0">
                          <a:effectLst/>
                        </a:rPr>
                        <a:t>Económico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dirty="0">
                          <a:effectLst/>
                        </a:rPr>
                        <a:t>MAX3010 difícil de encontrar</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7485184"/>
                  </a:ext>
                </a:extLst>
              </a:tr>
              <a:tr h="0">
                <a:tc>
                  <a:txBody>
                    <a:bodyPr/>
                    <a:lstStyle/>
                    <a:p>
                      <a:pPr>
                        <a:lnSpc>
                          <a:spcPct val="107000"/>
                        </a:lnSpc>
                        <a:spcAft>
                          <a:spcPts val="0"/>
                        </a:spcAft>
                      </a:pPr>
                      <a:r>
                        <a:rPr lang="es-ES" sz="1100" dirty="0">
                          <a:effectLst/>
                        </a:rPr>
                        <a:t>Actualizable (por ejemplo, con sensores nuevos)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dirty="0">
                          <a:effectLst/>
                        </a:rPr>
                        <a:t>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7763323"/>
                  </a:ext>
                </a:extLst>
              </a:tr>
            </a:tbl>
          </a:graphicData>
        </a:graphic>
      </p:graphicFrame>
      <p:graphicFrame>
        <p:nvGraphicFramePr>
          <p:cNvPr id="6" name="Tabla 5">
            <a:extLst>
              <a:ext uri="{FF2B5EF4-FFF2-40B4-BE49-F238E27FC236}">
                <a16:creationId xmlns:a16="http://schemas.microsoft.com/office/drawing/2014/main" id="{94A986AF-89BF-4F5B-98BA-B28A99BEEA56}"/>
              </a:ext>
            </a:extLst>
          </p:cNvPr>
          <p:cNvGraphicFramePr>
            <a:graphicFrameLocks noGrp="1"/>
          </p:cNvGraphicFramePr>
          <p:nvPr>
            <p:extLst>
              <p:ext uri="{D42A27DB-BD31-4B8C-83A1-F6EECF244321}">
                <p14:modId xmlns:p14="http://schemas.microsoft.com/office/powerpoint/2010/main" val="41358341"/>
              </p:ext>
            </p:extLst>
          </p:nvPr>
        </p:nvGraphicFramePr>
        <p:xfrm>
          <a:off x="632000" y="3614417"/>
          <a:ext cx="5937250" cy="693738"/>
        </p:xfrm>
        <a:graphic>
          <a:graphicData uri="http://schemas.openxmlformats.org/drawingml/2006/table">
            <a:tbl>
              <a:tblPr firstRow="1" firstCol="1" bandRow="1">
                <a:tableStyleId>{72833802-FEF1-4C79-8D5D-14CF1EAF98D9}</a:tableStyleId>
              </a:tblPr>
              <a:tblGrid>
                <a:gridCol w="2968625">
                  <a:extLst>
                    <a:ext uri="{9D8B030D-6E8A-4147-A177-3AD203B41FA5}">
                      <a16:colId xmlns:a16="http://schemas.microsoft.com/office/drawing/2014/main" val="235815955"/>
                    </a:ext>
                  </a:extLst>
                </a:gridCol>
                <a:gridCol w="2968625">
                  <a:extLst>
                    <a:ext uri="{9D8B030D-6E8A-4147-A177-3AD203B41FA5}">
                      <a16:colId xmlns:a16="http://schemas.microsoft.com/office/drawing/2014/main" val="4095257054"/>
                    </a:ext>
                  </a:extLst>
                </a:gridCol>
              </a:tblGrid>
              <a:tr h="0">
                <a:tc>
                  <a:txBody>
                    <a:bodyPr/>
                    <a:lstStyle/>
                    <a:p>
                      <a:pPr>
                        <a:lnSpc>
                          <a:spcPct val="107000"/>
                        </a:lnSpc>
                        <a:spcAft>
                          <a:spcPts val="0"/>
                        </a:spcAft>
                      </a:pPr>
                      <a:r>
                        <a:rPr lang="es-ES" sz="1100" dirty="0">
                          <a:effectLst/>
                        </a:rPr>
                        <a:t>Fortalezas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dirty="0">
                          <a:effectLst/>
                        </a:rPr>
                        <a:t>Debilidades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7164276"/>
                  </a:ext>
                </a:extLst>
              </a:tr>
              <a:tr h="0">
                <a:tc>
                  <a:txBody>
                    <a:bodyPr/>
                    <a:lstStyle/>
                    <a:p>
                      <a:pPr>
                        <a:lnSpc>
                          <a:spcPct val="107000"/>
                        </a:lnSpc>
                        <a:spcAft>
                          <a:spcPts val="0"/>
                        </a:spcAft>
                      </a:pPr>
                      <a:r>
                        <a:rPr lang="es-ES" sz="1100" dirty="0">
                          <a:effectLst/>
                        </a:rPr>
                        <a:t>Accesibilidad (siempre contigo)</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a:effectLst/>
                        </a:rPr>
                        <a:t>Menos preciso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9641932"/>
                  </a:ext>
                </a:extLst>
              </a:tr>
              <a:tr h="0">
                <a:tc>
                  <a:txBody>
                    <a:bodyPr/>
                    <a:lstStyle/>
                    <a:p>
                      <a:pPr>
                        <a:lnSpc>
                          <a:spcPct val="107000"/>
                        </a:lnSpc>
                        <a:spcAft>
                          <a:spcPts val="0"/>
                        </a:spcAft>
                      </a:pPr>
                      <a:r>
                        <a:rPr lang="es-ES" sz="1100" dirty="0">
                          <a:effectLst/>
                        </a:rPr>
                        <a:t>Facilidad de uso (dedo sobre la cámara)</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ES" sz="1100" dirty="0">
                          <a:effectLst/>
                        </a:rPr>
                        <a:t>Requiere que la cámara y el flash estén cerca entre sí</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9934001"/>
                  </a:ext>
                </a:extLst>
              </a:tr>
            </a:tbl>
          </a:graphicData>
        </a:graphic>
      </p:graphicFrame>
    </p:spTree>
    <p:extLst>
      <p:ext uri="{BB962C8B-B14F-4D97-AF65-F5344CB8AC3E}">
        <p14:creationId xmlns:p14="http://schemas.microsoft.com/office/powerpoint/2010/main" val="252774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solidFill>
                  <a:srgbClr val="C55A11"/>
                </a:solidFill>
              </a:rPr>
              <a:t>Smartphone (Cámara + flash)</a:t>
            </a:r>
          </a:p>
          <a:p>
            <a:pPr marL="971550" lvl="1" indent="-514350">
              <a:buFont typeface="+mj-lt"/>
              <a:buAutoNum type="arabicPeriod"/>
            </a:pPr>
            <a:r>
              <a:rPr lang="es-ES" sz="2800" dirty="0">
                <a:solidFill>
                  <a:srgbClr val="C55A11"/>
                </a:solidFill>
              </a:rPr>
              <a:t>Microcontrolador</a:t>
            </a:r>
          </a:p>
          <a:p>
            <a:pPr marL="514350" indent="-514350">
              <a:buFont typeface="+mj-lt"/>
              <a:buAutoNum type="arabicPeriod"/>
            </a:pPr>
            <a:r>
              <a:rPr lang="es-ES" sz="3200" dirty="0">
                <a:solidFill>
                  <a:srgbClr val="C55A11"/>
                </a:solidFill>
              </a:rPr>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912526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INTRODUCCIÓN Y CONTEXTO</a:t>
            </a:r>
          </a:p>
        </p:txBody>
      </p:sp>
      <p:sp>
        <p:nvSpPr>
          <p:cNvPr id="11" name="Marcador de contenido 2">
            <a:extLst>
              <a:ext uri="{FF2B5EF4-FFF2-40B4-BE49-F238E27FC236}">
                <a16:creationId xmlns:a16="http://schemas.microsoft.com/office/drawing/2014/main" id="{FDB3587A-535C-4C86-8C6C-E22A2C6EF37B}"/>
              </a:ext>
            </a:extLst>
          </p:cNvPr>
          <p:cNvSpPr>
            <a:spLocks noGrp="1"/>
          </p:cNvSpPr>
          <p:nvPr>
            <p:ph idx="1"/>
          </p:nvPr>
        </p:nvSpPr>
        <p:spPr>
          <a:xfrm>
            <a:off x="443946" y="1470399"/>
            <a:ext cx="9605907" cy="4711993"/>
          </a:xfrm>
        </p:spPr>
        <p:txBody>
          <a:bodyPr anchor="ctr">
            <a:normAutofit/>
          </a:bodyPr>
          <a:lstStyle/>
          <a:p>
            <a:pPr marL="514350" indent="-514350">
              <a:buFont typeface="+mj-lt"/>
              <a:buAutoNum type="arabicPeriod"/>
            </a:pPr>
            <a:r>
              <a:rPr lang="es-ES" sz="3200" dirty="0"/>
              <a:t>Articulo y trabajo de Ainara Garde:</a:t>
            </a:r>
          </a:p>
          <a:p>
            <a:pPr lvl="1"/>
            <a:r>
              <a:rPr lang="es-ES" sz="1800" i="1" dirty="0">
                <a:solidFill>
                  <a:srgbClr val="000000"/>
                </a:solidFill>
                <a:latin typeface="Calibri" panose="020F0502020204030204" pitchFamily="34" charset="0"/>
              </a:rPr>
              <a:t>“… </a:t>
            </a:r>
            <a:r>
              <a:rPr lang="es-ES" sz="1800" b="0" i="1" u="none" strike="noStrike" baseline="0" dirty="0">
                <a:solidFill>
                  <a:srgbClr val="000000"/>
                </a:solidFill>
                <a:latin typeface="Calibri" panose="020F0502020204030204" pitchFamily="34" charset="0"/>
              </a:rPr>
              <a:t>desarrolló un instrumento que permite a los trabajadores de salud de primera línea detectar rápidamente la necesidad de los niños de ser hospitalizados…”</a:t>
            </a:r>
          </a:p>
          <a:p>
            <a:pPr lvl="1"/>
            <a:r>
              <a:rPr lang="es-ES" sz="1800" i="1" dirty="0">
                <a:solidFill>
                  <a:srgbClr val="000000"/>
                </a:solidFill>
                <a:latin typeface="Calibri" panose="020F0502020204030204" pitchFamily="34" charset="0"/>
              </a:rPr>
              <a:t>“</a:t>
            </a:r>
            <a:r>
              <a:rPr lang="es-ES" sz="1800" b="0" i="1" u="none" strike="noStrike" baseline="0" dirty="0">
                <a:solidFill>
                  <a:srgbClr val="000000"/>
                </a:solidFill>
                <a:latin typeface="Calibri" panose="020F0502020204030204" pitchFamily="34" charset="0"/>
              </a:rPr>
              <a:t>Para medir este factor de riesgo, el proyecto utilizó un sensor de dedo, el oxímetro de teléfono. “</a:t>
            </a:r>
          </a:p>
          <a:p>
            <a:pPr marL="457200" lvl="1" indent="0">
              <a:buNone/>
            </a:pPr>
            <a:endParaRPr lang="es-ES" sz="2800" dirty="0"/>
          </a:p>
          <a:p>
            <a:pPr marL="514350" indent="-514350">
              <a:buFont typeface="+mj-lt"/>
              <a:buAutoNum type="arabicPeriod"/>
            </a:pPr>
            <a:r>
              <a:rPr lang="es-ES" sz="3200" dirty="0"/>
              <a:t>Experiencia y necesidad personal:</a:t>
            </a:r>
          </a:p>
          <a:p>
            <a:pPr lvl="1"/>
            <a:r>
              <a:rPr lang="es-ES" sz="1800" dirty="0"/>
              <a:t>Soy hipertenso y ninguna de las aplicaciones en el mercado reunía y controlaba de manera eficiente todo lo que necesitaba medir:</a:t>
            </a:r>
          </a:p>
          <a:p>
            <a:pPr lvl="2"/>
            <a:r>
              <a:rPr lang="es-ES" sz="1800" dirty="0"/>
              <a:t>Control de Peso</a:t>
            </a:r>
          </a:p>
          <a:p>
            <a:pPr lvl="2"/>
            <a:r>
              <a:rPr lang="es-ES" sz="1800" dirty="0"/>
              <a:t>Control de Presión Sanguínea</a:t>
            </a:r>
          </a:p>
          <a:p>
            <a:pPr lvl="1"/>
            <a:endParaRPr lang="es-ES" sz="2800" dirty="0"/>
          </a:p>
        </p:txBody>
      </p:sp>
      <p:sp>
        <p:nvSpPr>
          <p:cNvPr id="12" name="CuadroTexto 11">
            <a:extLst>
              <a:ext uri="{FF2B5EF4-FFF2-40B4-BE49-F238E27FC236}">
                <a16:creationId xmlns:a16="http://schemas.microsoft.com/office/drawing/2014/main" id="{4CDB27BF-2613-4EC2-8CF9-DBC947F65408}"/>
              </a:ext>
            </a:extLst>
          </p:cNvPr>
          <p:cNvSpPr txBox="1"/>
          <p:nvPr/>
        </p:nvSpPr>
        <p:spPr>
          <a:xfrm>
            <a:off x="2256090" y="6517363"/>
            <a:ext cx="9935910" cy="276999"/>
          </a:xfrm>
          <a:prstGeom prst="rect">
            <a:avLst/>
          </a:prstGeom>
          <a:noFill/>
        </p:spPr>
        <p:txBody>
          <a:bodyPr wrap="square" rtlCol="0">
            <a:spAutoFit/>
          </a:bodyPr>
          <a:lstStyle/>
          <a:p>
            <a:pPr algn="r"/>
            <a:r>
              <a:rPr lang="es-ES" sz="1200" dirty="0">
                <a:solidFill>
                  <a:schemeClr val="accent2">
                    <a:lumMod val="75000"/>
                  </a:schemeClr>
                </a:solidFill>
                <a:hlinkClick r:id="rId5">
                  <a:extLst>
                    <a:ext uri="{A12FA001-AC4F-418D-AE19-62706E023703}">
                      <ahyp:hlinkClr xmlns:ahyp="http://schemas.microsoft.com/office/drawing/2018/hyperlinkcolor" val="tx"/>
                    </a:ext>
                  </a:extLst>
                </a:hlinkClick>
              </a:rPr>
              <a:t>https://www.diariodenavarra.es/noticias/navarra/2017/11/27/la-investigadora-navarra-ainaragarde-premio-internacional-medicina-infantil-564133-300.html</a:t>
            </a:r>
            <a:endParaRPr lang="es-ES" sz="1200" dirty="0">
              <a:solidFill>
                <a:schemeClr val="accent2">
                  <a:lumMod val="75000"/>
                </a:schemeClr>
              </a:solidFill>
            </a:endParaRPr>
          </a:p>
        </p:txBody>
      </p:sp>
    </p:spTree>
    <p:extLst>
      <p:ext uri="{BB962C8B-B14F-4D97-AF65-F5344CB8AC3E}">
        <p14:creationId xmlns:p14="http://schemas.microsoft.com/office/powerpoint/2010/main" val="3106976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CONCLUSIONES</a:t>
            </a:r>
          </a:p>
        </p:txBody>
      </p:sp>
      <p:sp>
        <p:nvSpPr>
          <p:cNvPr id="9" name="CuadroTexto 8">
            <a:extLst>
              <a:ext uri="{FF2B5EF4-FFF2-40B4-BE49-F238E27FC236}">
                <a16:creationId xmlns:a16="http://schemas.microsoft.com/office/drawing/2014/main" id="{375F7EE2-1E7E-468B-80FF-F6D2FE7C41E7}"/>
              </a:ext>
            </a:extLst>
          </p:cNvPr>
          <p:cNvSpPr txBox="1"/>
          <p:nvPr/>
        </p:nvSpPr>
        <p:spPr>
          <a:xfrm>
            <a:off x="545346" y="1773225"/>
            <a:ext cx="9869520" cy="428181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Se ha logrado implementar con éxito dos técnicas de detección de la frecuencia cardiaca utilizando la tecnología disponible en los teléfonos móviles actuales: </a:t>
            </a:r>
          </a:p>
          <a:p>
            <a:pPr marL="742950" lvl="1" indent="-285750">
              <a:lnSpc>
                <a:spcPct val="107000"/>
              </a:lnSpc>
              <a:spcAft>
                <a:spcPts val="800"/>
              </a:spcAft>
              <a:buFont typeface="Arial" panose="020B0604020202020204" pitchFamily="34" charset="0"/>
              <a:buChar char="•"/>
            </a:pPr>
            <a:r>
              <a:rPr lang="es-ES" sz="1600" dirty="0">
                <a:effectLst/>
                <a:latin typeface="Calibri" panose="020F0502020204030204" pitchFamily="34" charset="0"/>
                <a:ea typeface="Calibri" panose="020F0502020204030204" pitchFamily="34" charset="0"/>
                <a:cs typeface="Times New Roman" panose="02020603050405020304" pitchFamily="18" charset="0"/>
              </a:rPr>
              <a:t>La técnica basada en la operatividad del flash y la cámara del teléfono</a:t>
            </a:r>
            <a:endParaRPr lang="es-E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pPr>
            <a:r>
              <a:rPr lang="es-ES" sz="1600" dirty="0">
                <a:effectLst/>
                <a:latin typeface="Calibri" panose="020F0502020204030204" pitchFamily="34" charset="0"/>
                <a:ea typeface="Calibri" panose="020F0502020204030204" pitchFamily="34" charset="0"/>
                <a:cs typeface="Times New Roman" panose="02020603050405020304" pitchFamily="18" charset="0"/>
              </a:rPr>
              <a:t>La técnica utilizando conjuntamente un microcontrolador y un sensor de pulso externos junto con el teléfono móvil.</a:t>
            </a:r>
          </a:p>
          <a:p>
            <a:pPr marL="285750" indent="-285750">
              <a:lnSpc>
                <a:spcPct val="107000"/>
              </a:lnSpc>
              <a:spcAft>
                <a:spcPts val="800"/>
              </a:spcAft>
              <a:buFont typeface="Arial" panose="020B0604020202020204" pitchFamily="34" charset="0"/>
              <a:buChar char="•"/>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s-ES" sz="1800" dirty="0">
                <a:effectLst/>
                <a:latin typeface="Calibri" panose="020F0502020204030204" pitchFamily="34" charset="0"/>
                <a:ea typeface="Calibri" panose="020F0502020204030204" pitchFamily="34" charset="0"/>
                <a:cs typeface="Times New Roman" panose="02020603050405020304" pitchFamily="18" charset="0"/>
              </a:rPr>
              <a:t>Basándonos en resultados obtenidos, se tiene confianza en que esta aplicación es de gran utilidad para los médicos: tanto para gestionar a sus pacientes y ver rápidamente una posible patología, como para almacenar una gran cantidad de datos que poder utilizar luego anónimamente para realizar estudios estadísticos.</a:t>
            </a:r>
          </a:p>
          <a:p>
            <a:pPr marL="742950" lvl="1" indent="-285750">
              <a:lnSpc>
                <a:spcPct val="107000"/>
              </a:lnSpc>
              <a:spcAft>
                <a:spcPts val="800"/>
              </a:spcAft>
              <a:buFont typeface="Arial" panose="020B0604020202020204" pitchFamily="34" charset="0"/>
              <a:buChar char="•"/>
            </a:pPr>
            <a:r>
              <a:rPr lang="es-ES" dirty="0">
                <a:effectLst/>
                <a:latin typeface="Calibri" panose="020F0502020204030204" pitchFamily="34" charset="0"/>
                <a:ea typeface="Calibri" panose="020F0502020204030204" pitchFamily="34" charset="0"/>
                <a:cs typeface="Times New Roman" panose="02020603050405020304" pitchFamily="18" charset="0"/>
              </a:rPr>
              <a:t> </a:t>
            </a:r>
            <a:r>
              <a:rPr lang="es-ES" sz="1600" dirty="0">
                <a:effectLst/>
                <a:latin typeface="Calibri" panose="020F0502020204030204" pitchFamily="34" charset="0"/>
                <a:ea typeface="Calibri" panose="020F0502020204030204" pitchFamily="34" charset="0"/>
                <a:cs typeface="Times New Roman" panose="02020603050405020304" pitchFamily="18" charset="0"/>
              </a:rPr>
              <a:t>La confianza en las técnicas implementadas en este proyecto se ha reforzado tras recibir la valoración positiva de un médico cardiólogo interesado en el proyecto, el cual valoró el trabajo del siguiente modo: “</a:t>
            </a:r>
            <a:r>
              <a:rPr lang="es-ES" sz="1600" b="1" i="1" dirty="0">
                <a:effectLst/>
                <a:latin typeface="Calibri" panose="020F0502020204030204" pitchFamily="34" charset="0"/>
                <a:ea typeface="Calibri" panose="020F0502020204030204" pitchFamily="34" charset="0"/>
                <a:cs typeface="Times New Roman" panose="02020603050405020304" pitchFamily="18" charset="0"/>
              </a:rPr>
              <a:t>le veo futuro a la aplicación en el campo de seguimiento de pacientes, y en el campo de la investigación</a:t>
            </a:r>
            <a:r>
              <a:rPr lang="es-ES" sz="1600" dirty="0">
                <a:effectLst/>
                <a:latin typeface="Calibri" panose="020F0502020204030204" pitchFamily="34" charset="0"/>
                <a:ea typeface="Calibri" panose="020F0502020204030204" pitchFamily="34" charset="0"/>
                <a:cs typeface="Times New Roman" panose="02020603050405020304" pitchFamily="18" charset="0"/>
              </a:rPr>
              <a:t>”.</a:t>
            </a:r>
            <a:endParaRPr lang="es-E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5746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LÍNEAS FUTURAS</a:t>
            </a:r>
          </a:p>
        </p:txBody>
      </p:sp>
      <p:pic>
        <p:nvPicPr>
          <p:cNvPr id="3" name="Imagen 2" descr="Imagen que contiene calle, computadora, firmar&#10;&#10;Descripción generada automáticamente">
            <a:extLst>
              <a:ext uri="{FF2B5EF4-FFF2-40B4-BE49-F238E27FC236}">
                <a16:creationId xmlns:a16="http://schemas.microsoft.com/office/drawing/2014/main" id="{57105A41-972A-47F1-89B3-EDD5CE5E37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6" y="1148055"/>
            <a:ext cx="7162800" cy="4962525"/>
          </a:xfrm>
          <a:prstGeom prst="rect">
            <a:avLst/>
          </a:prstGeom>
        </p:spPr>
      </p:pic>
      <p:sp>
        <p:nvSpPr>
          <p:cNvPr id="7" name="CuadroTexto 6">
            <a:extLst>
              <a:ext uri="{FF2B5EF4-FFF2-40B4-BE49-F238E27FC236}">
                <a16:creationId xmlns:a16="http://schemas.microsoft.com/office/drawing/2014/main" id="{29BCBBF6-4F6D-4BD1-849D-EE4C7B488E07}"/>
              </a:ext>
            </a:extLst>
          </p:cNvPr>
          <p:cNvSpPr txBox="1"/>
          <p:nvPr/>
        </p:nvSpPr>
        <p:spPr>
          <a:xfrm>
            <a:off x="7978282" y="1464250"/>
            <a:ext cx="3818401" cy="4524315"/>
          </a:xfrm>
          <a:prstGeom prst="rect">
            <a:avLst/>
          </a:prstGeom>
          <a:noFill/>
        </p:spPr>
        <p:txBody>
          <a:bodyPr wrap="square" rtlCol="0">
            <a:spAutoFit/>
          </a:bodyPr>
          <a:lstStyle/>
          <a:p>
            <a:r>
              <a:rPr lang="es-ES" b="1" dirty="0">
                <a:solidFill>
                  <a:srgbClr val="C55A11"/>
                </a:solidFill>
              </a:rPr>
              <a:t>Funcionalidad Paciente-Doctor</a:t>
            </a:r>
          </a:p>
          <a:p>
            <a:pPr marL="285750" indent="-285750">
              <a:buFont typeface="Arial" panose="020B0604020202020204" pitchFamily="34" charset="0"/>
              <a:buChar char="•"/>
            </a:pPr>
            <a:r>
              <a:rPr lang="es-ES" dirty="0"/>
              <a:t> Recogida de datos en la app de paciente</a:t>
            </a:r>
          </a:p>
          <a:p>
            <a:pPr marL="285750" indent="-285750">
              <a:buFont typeface="Arial" panose="020B0604020202020204" pitchFamily="34" charset="0"/>
              <a:buChar char="•"/>
            </a:pPr>
            <a:r>
              <a:rPr lang="es-ES" dirty="0"/>
              <a:t> Introducción de diagnostico en la app de doctor.</a:t>
            </a:r>
          </a:p>
          <a:p>
            <a:pPr marL="285750" indent="-285750">
              <a:buFont typeface="Arial" panose="020B0604020202020204" pitchFamily="34" charset="0"/>
              <a:buChar char="•"/>
            </a:pPr>
            <a:r>
              <a:rPr lang="es-ES" dirty="0"/>
              <a:t> Mensajería de consulta entre paciente y doctor.</a:t>
            </a:r>
          </a:p>
          <a:p>
            <a:endParaRPr lang="es-ES" dirty="0"/>
          </a:p>
          <a:p>
            <a:endParaRPr lang="es-ES" dirty="0"/>
          </a:p>
          <a:p>
            <a:endParaRPr lang="es-ES" dirty="0"/>
          </a:p>
          <a:p>
            <a:endParaRPr lang="es-ES" dirty="0"/>
          </a:p>
          <a:p>
            <a:r>
              <a:rPr lang="es-ES" b="1" dirty="0">
                <a:solidFill>
                  <a:srgbClr val="C55A11"/>
                </a:solidFill>
              </a:rPr>
              <a:t>Actualización de la arquitectura</a:t>
            </a:r>
          </a:p>
          <a:p>
            <a:r>
              <a:rPr lang="es-ES" dirty="0"/>
              <a:t> Se plantea introducir un sistema de colas así como un servidor nuevo, para gestionar la app de cliente y la importación de datos.</a:t>
            </a:r>
          </a:p>
        </p:txBody>
      </p:sp>
    </p:spTree>
    <p:extLst>
      <p:ext uri="{BB962C8B-B14F-4D97-AF65-F5344CB8AC3E}">
        <p14:creationId xmlns:p14="http://schemas.microsoft.com/office/powerpoint/2010/main" val="221997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solidFill>
                  <a:srgbClr val="C55A11"/>
                </a:solidFill>
              </a:rPr>
              <a:t>Implementación</a:t>
            </a:r>
          </a:p>
          <a:p>
            <a:pPr marL="971550" lvl="1" indent="-514350">
              <a:buFont typeface="+mj-lt"/>
              <a:buAutoNum type="arabicPeriod"/>
            </a:pPr>
            <a:r>
              <a:rPr lang="es-ES" sz="2800" dirty="0">
                <a:solidFill>
                  <a:srgbClr val="C55A11"/>
                </a:solidFill>
              </a:rPr>
              <a:t>Arquitectura y modelo de datos</a:t>
            </a:r>
          </a:p>
          <a:p>
            <a:pPr marL="971550" lvl="1" indent="-514350">
              <a:buFont typeface="+mj-lt"/>
              <a:buAutoNum type="arabicPeriod"/>
            </a:pPr>
            <a:r>
              <a:rPr lang="es-ES" sz="2800" dirty="0">
                <a:solidFill>
                  <a:srgbClr val="C55A11"/>
                </a:solidFill>
              </a:rPr>
              <a:t>Cliente y servidor</a:t>
            </a:r>
          </a:p>
          <a:p>
            <a:pPr marL="514350" indent="-514350">
              <a:buFont typeface="+mj-lt"/>
              <a:buAutoNum type="arabicPeriod"/>
            </a:pPr>
            <a:r>
              <a:rPr lang="es-ES" sz="3200" dirty="0">
                <a:solidFill>
                  <a:srgbClr val="C55A11"/>
                </a:solidFill>
              </a:rPr>
              <a:t>Mediciones</a:t>
            </a:r>
          </a:p>
          <a:p>
            <a:pPr marL="971550" lvl="1" indent="-514350">
              <a:buFont typeface="+mj-lt"/>
              <a:buAutoNum type="arabicPeriod"/>
            </a:pPr>
            <a:r>
              <a:rPr lang="es-ES" sz="2800" dirty="0">
                <a:solidFill>
                  <a:srgbClr val="C55A11"/>
                </a:solidFill>
              </a:rPr>
              <a:t>Introducción</a:t>
            </a:r>
          </a:p>
          <a:p>
            <a:pPr marL="971550" lvl="1" indent="-514350">
              <a:buFont typeface="+mj-lt"/>
              <a:buAutoNum type="arabicPeriod"/>
            </a:pPr>
            <a:r>
              <a:rPr lang="es-ES" sz="2800" dirty="0">
                <a:solidFill>
                  <a:srgbClr val="C55A11"/>
                </a:solidFill>
              </a:rPr>
              <a:t>Smartphone (Cámara + flash)</a:t>
            </a:r>
          </a:p>
          <a:p>
            <a:pPr marL="971550" lvl="1" indent="-514350">
              <a:buFont typeface="+mj-lt"/>
              <a:buAutoNum type="arabicPeriod"/>
            </a:pPr>
            <a:r>
              <a:rPr lang="es-ES" sz="2800" dirty="0">
                <a:solidFill>
                  <a:srgbClr val="C55A11"/>
                </a:solidFill>
              </a:rPr>
              <a:t>Microcontrolador</a:t>
            </a:r>
          </a:p>
          <a:p>
            <a:pPr marL="514350" indent="-514350">
              <a:buFont typeface="+mj-lt"/>
              <a:buAutoNum type="arabicPeriod"/>
            </a:pPr>
            <a:r>
              <a:rPr lang="es-ES" sz="3200" dirty="0">
                <a:solidFill>
                  <a:srgbClr val="C55A11"/>
                </a:solidFill>
              </a:rPr>
              <a:t>Resultados</a:t>
            </a:r>
          </a:p>
          <a:p>
            <a:pPr marL="514350" indent="-514350">
              <a:buFont typeface="+mj-lt"/>
              <a:buAutoNum type="arabicPeriod"/>
            </a:pPr>
            <a:r>
              <a:rPr lang="es-ES" sz="3200" dirty="0">
                <a:solidFill>
                  <a:srgbClr val="C55A11"/>
                </a:solidFill>
              </a:rPr>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4115557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A picture containing black, piece, hanging, white&#10;&#10;Description automatically generated">
            <a:extLst>
              <a:ext uri="{FF2B5EF4-FFF2-40B4-BE49-F238E27FC236}">
                <a16:creationId xmlns:a16="http://schemas.microsoft.com/office/drawing/2014/main" id="{5D2CF103-FE46-4ACC-BD7A-B71985535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611" y="1300156"/>
            <a:ext cx="5217207" cy="5217207"/>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3"/>
          <a:stretch>
            <a:fillRect/>
          </a:stretch>
        </p:blipFill>
        <p:spPr>
          <a:xfrm>
            <a:off x="10244038" y="241105"/>
            <a:ext cx="1708306" cy="906950"/>
          </a:xfrm>
          <a:prstGeom prst="rect">
            <a:avLst/>
          </a:prstGeom>
        </p:spPr>
      </p:pic>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4">
            <a:duotone>
              <a:schemeClr val="accent2">
                <a:shade val="45000"/>
                <a:satMod val="135000"/>
              </a:schemeClr>
              <a:prstClr val="white"/>
            </a:duotone>
            <a:alphaModFix amt="8000"/>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88854" y="-386133"/>
            <a:ext cx="10515600" cy="1051560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DEMO</a:t>
            </a:r>
            <a:r>
              <a:rPr lang="es-ES" sz="4000" dirty="0">
                <a:solidFill>
                  <a:schemeClr val="accent2">
                    <a:lumMod val="75000"/>
                  </a:schemeClr>
                </a:solidFill>
              </a:rPr>
              <a:t> | DESCARGAR</a:t>
            </a:r>
          </a:p>
        </p:txBody>
      </p:sp>
      <p:grpSp>
        <p:nvGrpSpPr>
          <p:cNvPr id="10" name="Grupo 9">
            <a:extLst>
              <a:ext uri="{FF2B5EF4-FFF2-40B4-BE49-F238E27FC236}">
                <a16:creationId xmlns:a16="http://schemas.microsoft.com/office/drawing/2014/main" id="{A9FEFC0F-4201-4134-A555-1C0E5F1AA118}"/>
              </a:ext>
            </a:extLst>
          </p:cNvPr>
          <p:cNvGrpSpPr/>
          <p:nvPr/>
        </p:nvGrpSpPr>
        <p:grpSpPr>
          <a:xfrm>
            <a:off x="1987457" y="1471248"/>
            <a:ext cx="2730618" cy="4875021"/>
            <a:chOff x="4338734" y="1530220"/>
            <a:chExt cx="2302225" cy="4110204"/>
          </a:xfrm>
        </p:grpSpPr>
        <p:pic>
          <p:nvPicPr>
            <p:cNvPr id="7" name="Imagen 6" descr="Imagen que contiene monitor, lado, foto, diferente&#10;&#10;Descripción generada automáticamente">
              <a:extLst>
                <a:ext uri="{FF2B5EF4-FFF2-40B4-BE49-F238E27FC236}">
                  <a16:creationId xmlns:a16="http://schemas.microsoft.com/office/drawing/2014/main" id="{929C5FC3-CA00-4CD1-A73B-91811B1FCF7C}"/>
                </a:ext>
              </a:extLst>
            </p:cNvPr>
            <p:cNvPicPr>
              <a:picLocks noChangeAspect="1"/>
            </p:cNvPicPr>
            <p:nvPr/>
          </p:nvPicPr>
          <p:blipFill rotWithShape="1">
            <a:blip r:embed="rId6">
              <a:extLst>
                <a:ext uri="{28A0092B-C50C-407E-A947-70E740481C1C}">
                  <a14:useLocalDpi xmlns:a14="http://schemas.microsoft.com/office/drawing/2010/main" val="0"/>
                </a:ext>
              </a:extLst>
            </a:blip>
            <a:srcRect l="63718"/>
            <a:stretch/>
          </p:blipFill>
          <p:spPr>
            <a:xfrm>
              <a:off x="4338734" y="1530220"/>
              <a:ext cx="2302225" cy="4110204"/>
            </a:xfrm>
            <a:prstGeom prst="rect">
              <a:avLst/>
            </a:prstGeom>
          </p:spPr>
        </p:pic>
        <p:pic>
          <p:nvPicPr>
            <p:cNvPr id="3" name="Imagen 2" descr="Captura de pantalla de un celular&#10;&#10;Descripción generada automáticamente">
              <a:extLst>
                <a:ext uri="{FF2B5EF4-FFF2-40B4-BE49-F238E27FC236}">
                  <a16:creationId xmlns:a16="http://schemas.microsoft.com/office/drawing/2014/main" id="{0460A123-CBC7-475B-A9AE-7C0191E622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3518" y="2107462"/>
              <a:ext cx="1682676" cy="2960077"/>
            </a:xfrm>
            <a:prstGeom prst="rect">
              <a:avLst/>
            </a:prstGeom>
          </p:spPr>
        </p:pic>
      </p:grpSp>
      <p:sp>
        <p:nvSpPr>
          <p:cNvPr id="11" name="Rectángulo 10">
            <a:extLst>
              <a:ext uri="{FF2B5EF4-FFF2-40B4-BE49-F238E27FC236}">
                <a16:creationId xmlns:a16="http://schemas.microsoft.com/office/drawing/2014/main" id="{C4A121E0-A243-4D42-856D-CA06A0897469}"/>
              </a:ext>
            </a:extLst>
          </p:cNvPr>
          <p:cNvSpPr/>
          <p:nvPr/>
        </p:nvSpPr>
        <p:spPr>
          <a:xfrm>
            <a:off x="5425750" y="1775293"/>
            <a:ext cx="92186" cy="42064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55A11"/>
              </a:solidFill>
            </a:endParaRPr>
          </a:p>
        </p:txBody>
      </p:sp>
      <p:cxnSp>
        <p:nvCxnSpPr>
          <p:cNvPr id="13" name="Conector recto de flecha 12">
            <a:extLst>
              <a:ext uri="{FF2B5EF4-FFF2-40B4-BE49-F238E27FC236}">
                <a16:creationId xmlns:a16="http://schemas.microsoft.com/office/drawing/2014/main" id="{79DB9722-2449-4931-BA74-6579608287E2}"/>
              </a:ext>
            </a:extLst>
          </p:cNvPr>
          <p:cNvCxnSpPr>
            <a:cxnSpLocks/>
          </p:cNvCxnSpPr>
          <p:nvPr/>
        </p:nvCxnSpPr>
        <p:spPr>
          <a:xfrm>
            <a:off x="1279782" y="5386752"/>
            <a:ext cx="1107818" cy="150448"/>
          </a:xfrm>
          <a:prstGeom prst="straightConnector1">
            <a:avLst/>
          </a:prstGeom>
          <a:ln>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007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4">
            <a:duotone>
              <a:schemeClr val="accent2">
                <a:shade val="45000"/>
                <a:satMod val="135000"/>
              </a:schemeClr>
              <a:prstClr val="white"/>
            </a:duotone>
            <a:alphaModFix amt="8000"/>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6"/>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DEMO</a:t>
            </a:r>
            <a:r>
              <a:rPr lang="es-ES" sz="4000" dirty="0">
                <a:solidFill>
                  <a:schemeClr val="accent2">
                    <a:lumMod val="75000"/>
                  </a:schemeClr>
                </a:solidFill>
              </a:rPr>
              <a:t> | VIDEO</a:t>
            </a:r>
          </a:p>
        </p:txBody>
      </p:sp>
      <p:pic>
        <p:nvPicPr>
          <p:cNvPr id="2" name="tensionapp_demo">
            <a:hlinkClick r:id="" action="ppaction://media"/>
            <a:extLst>
              <a:ext uri="{FF2B5EF4-FFF2-40B4-BE49-F238E27FC236}">
                <a16:creationId xmlns:a16="http://schemas.microsoft.com/office/drawing/2014/main" id="{2D89AA32-929B-416C-B390-FA17739D755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4823" y="1148055"/>
            <a:ext cx="9790937" cy="5507402"/>
          </a:xfrm>
          <a:prstGeom prst="rect">
            <a:avLst/>
          </a:prstGeom>
        </p:spPr>
      </p:pic>
    </p:spTree>
    <p:extLst>
      <p:ext uri="{BB962C8B-B14F-4D97-AF65-F5344CB8AC3E}">
        <p14:creationId xmlns:p14="http://schemas.microsoft.com/office/powerpoint/2010/main" val="236426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1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0569E-617A-4C1B-8DA9-846D9B174BB2}"/>
              </a:ext>
            </a:extLst>
          </p:cNvPr>
          <p:cNvSpPr>
            <a:spLocks noGrp="1"/>
          </p:cNvSpPr>
          <p:nvPr>
            <p:ph type="ctrTitle"/>
          </p:nvPr>
        </p:nvSpPr>
        <p:spPr>
          <a:xfrm>
            <a:off x="295275" y="3892820"/>
            <a:ext cx="5305425" cy="1189139"/>
          </a:xfrm>
        </p:spPr>
        <p:txBody>
          <a:bodyPr>
            <a:noAutofit/>
          </a:bodyPr>
          <a:lstStyle/>
          <a:p>
            <a:pPr algn="l"/>
            <a:br>
              <a:rPr lang="es-ES" sz="1600" b="0" i="0" u="none" strike="noStrike" baseline="0" dirty="0">
                <a:solidFill>
                  <a:srgbClr val="000000"/>
                </a:solidFill>
                <a:latin typeface="Calibri" panose="020F0502020204030204" pitchFamily="34" charset="0"/>
              </a:rPr>
            </a:br>
            <a:r>
              <a:rPr lang="es-ES" sz="1800" b="1" i="0" u="none" strike="noStrike" baseline="0" dirty="0">
                <a:solidFill>
                  <a:srgbClr val="000000"/>
                </a:solidFill>
                <a:latin typeface="Calibri" panose="020F0502020204030204" pitchFamily="34" charset="0"/>
              </a:rPr>
              <a:t>TENSIONAPP</a:t>
            </a:r>
            <a:r>
              <a:rPr lang="es-ES" sz="1600" b="1" i="0" u="none" strike="noStrike" baseline="0" dirty="0">
                <a:solidFill>
                  <a:srgbClr val="000000"/>
                </a:solidFill>
                <a:latin typeface="Calibri" panose="020F0502020204030204" pitchFamily="34" charset="0"/>
              </a:rPr>
              <a:t>: </a:t>
            </a:r>
            <a:br>
              <a:rPr lang="es-ES" sz="1600" b="0" i="0" u="none" strike="noStrike" baseline="0" dirty="0">
                <a:solidFill>
                  <a:srgbClr val="000000"/>
                </a:solidFill>
                <a:latin typeface="Calibri" panose="020F0502020204030204" pitchFamily="34" charset="0"/>
              </a:rPr>
            </a:br>
            <a:r>
              <a:rPr lang="es-ES" sz="1600" b="0" i="0" u="none" strike="noStrike" baseline="0" dirty="0">
                <a:solidFill>
                  <a:srgbClr val="000000"/>
                </a:solidFill>
                <a:latin typeface="Calibri" panose="020F0502020204030204" pitchFamily="34" charset="0"/>
              </a:rPr>
              <a:t>SISTEMA DE DETECCIÓN DE LA FRECUENCIA CARDIACA </a:t>
            </a:r>
            <a:br>
              <a:rPr lang="es-ES" sz="1600" b="0" i="0" u="none" strike="noStrike" baseline="0" dirty="0">
                <a:solidFill>
                  <a:srgbClr val="000000"/>
                </a:solidFill>
                <a:latin typeface="Calibri" panose="020F0502020204030204" pitchFamily="34" charset="0"/>
              </a:rPr>
            </a:br>
            <a:r>
              <a:rPr lang="es-ES" sz="1600" b="0" i="0" u="none" strike="noStrike" baseline="0" dirty="0">
                <a:solidFill>
                  <a:srgbClr val="000000"/>
                </a:solidFill>
                <a:latin typeface="Calibri" panose="020F0502020204030204" pitchFamily="34" charset="0"/>
              </a:rPr>
              <a:t>MEDIANTE EL SENSOR FOTOGRÁFICO DE UN SMARTPHONE </a:t>
            </a:r>
            <a:br>
              <a:rPr lang="es-ES" sz="1600" b="0" i="0" u="none" strike="noStrike" baseline="0" dirty="0">
                <a:solidFill>
                  <a:srgbClr val="000000"/>
                </a:solidFill>
                <a:latin typeface="Calibri" panose="020F0502020204030204" pitchFamily="34" charset="0"/>
              </a:rPr>
            </a:br>
            <a:r>
              <a:rPr lang="es-ES" sz="1600" b="0" i="0" u="none" strike="noStrike" baseline="0" dirty="0">
                <a:solidFill>
                  <a:srgbClr val="000000"/>
                </a:solidFill>
                <a:latin typeface="Calibri" panose="020F0502020204030204" pitchFamily="34" charset="0"/>
              </a:rPr>
              <a:t>Y MEDIANTE UN MICROCONTROLADOR. </a:t>
            </a:r>
            <a:endParaRPr lang="es-ES" sz="5400" dirty="0"/>
          </a:p>
        </p:txBody>
      </p:sp>
      <p:sp>
        <p:nvSpPr>
          <p:cNvPr id="3" name="Subtítulo 2">
            <a:extLst>
              <a:ext uri="{FF2B5EF4-FFF2-40B4-BE49-F238E27FC236}">
                <a16:creationId xmlns:a16="http://schemas.microsoft.com/office/drawing/2014/main" id="{1D5644CE-F818-45B9-A983-DE3D758FB016}"/>
              </a:ext>
            </a:extLst>
          </p:cNvPr>
          <p:cNvSpPr>
            <a:spLocks noGrp="1"/>
          </p:cNvSpPr>
          <p:nvPr>
            <p:ph type="subTitle" idx="1"/>
          </p:nvPr>
        </p:nvSpPr>
        <p:spPr>
          <a:xfrm>
            <a:off x="295275" y="5819667"/>
            <a:ext cx="9144000" cy="687505"/>
          </a:xfrm>
        </p:spPr>
        <p:txBody>
          <a:bodyPr>
            <a:normAutofit/>
          </a:bodyPr>
          <a:lstStyle/>
          <a:p>
            <a:pPr algn="l">
              <a:lnSpc>
                <a:spcPct val="100000"/>
              </a:lnSpc>
              <a:spcBef>
                <a:spcPts val="0"/>
              </a:spcBef>
            </a:pPr>
            <a:r>
              <a:rPr lang="es-ES" sz="1200" b="1" i="0" u="none" strike="noStrike" baseline="0">
                <a:solidFill>
                  <a:srgbClr val="000000"/>
                </a:solidFill>
                <a:latin typeface="Arial" panose="020B0604020202020204" pitchFamily="34" charset="0"/>
              </a:rPr>
              <a:t>Autor</a:t>
            </a:r>
            <a:r>
              <a:rPr lang="es-ES" sz="1200" b="0" i="0" u="none" strike="noStrike" baseline="0" dirty="0">
                <a:solidFill>
                  <a:srgbClr val="000000"/>
                </a:solidFill>
                <a:latin typeface="Arial" panose="020B0604020202020204" pitchFamily="34" charset="0"/>
              </a:rPr>
              <a:t>: Miguel Fuertes Fernández </a:t>
            </a:r>
          </a:p>
          <a:p>
            <a:pPr algn="l">
              <a:lnSpc>
                <a:spcPct val="100000"/>
              </a:lnSpc>
              <a:spcBef>
                <a:spcPts val="0"/>
              </a:spcBef>
            </a:pPr>
            <a:r>
              <a:rPr lang="es-ES" sz="1200" b="1" i="0" u="none" strike="noStrike" baseline="0" dirty="0">
                <a:solidFill>
                  <a:srgbClr val="000000"/>
                </a:solidFill>
                <a:latin typeface="Arial" panose="020B0604020202020204" pitchFamily="34" charset="0"/>
              </a:rPr>
              <a:t>Tutor</a:t>
            </a:r>
            <a:r>
              <a:rPr lang="es-ES" sz="1200" b="0" i="0" u="none" strike="noStrike" baseline="0" dirty="0">
                <a:solidFill>
                  <a:srgbClr val="000000"/>
                </a:solidFill>
                <a:latin typeface="Arial" panose="020B0604020202020204" pitchFamily="34" charset="0"/>
              </a:rPr>
              <a:t>: Javier Rodríguez Falces (Universidad Pública de Navarra) </a:t>
            </a:r>
          </a:p>
          <a:p>
            <a:pPr algn="l">
              <a:lnSpc>
                <a:spcPct val="100000"/>
              </a:lnSpc>
              <a:spcBef>
                <a:spcPts val="0"/>
              </a:spcBef>
            </a:pPr>
            <a:r>
              <a:rPr lang="es-ES" sz="1200" b="1" i="0" u="none" strike="noStrike" baseline="0" dirty="0">
                <a:solidFill>
                  <a:srgbClr val="000000"/>
                </a:solidFill>
                <a:latin typeface="Arial" panose="020B0604020202020204" pitchFamily="34" charset="0"/>
              </a:rPr>
              <a:t>Director</a:t>
            </a:r>
            <a:r>
              <a:rPr lang="es-ES" sz="1200" b="0" i="0" u="none" strike="noStrike" baseline="0" dirty="0">
                <a:solidFill>
                  <a:srgbClr val="000000"/>
                </a:solidFill>
                <a:latin typeface="Arial" panose="020B0604020202020204" pitchFamily="34" charset="0"/>
              </a:rPr>
              <a:t>: Javier Rodríguez Falces (Universidad Pública de Navarra) </a:t>
            </a:r>
            <a:endParaRPr lang="es-ES" sz="1600" dirty="0"/>
          </a:p>
        </p:txBody>
      </p:sp>
      <p:pic>
        <p:nvPicPr>
          <p:cNvPr id="4" name="Imagen 3">
            <a:extLst>
              <a:ext uri="{FF2B5EF4-FFF2-40B4-BE49-F238E27FC236}">
                <a16:creationId xmlns:a16="http://schemas.microsoft.com/office/drawing/2014/main" id="{71DB7701-2EC1-4A45-B07B-8E99A0F781C4}"/>
              </a:ext>
            </a:extLst>
          </p:cNvPr>
          <p:cNvPicPr>
            <a:picLocks noChangeAspect="1"/>
          </p:cNvPicPr>
          <p:nvPr/>
        </p:nvPicPr>
        <p:blipFill>
          <a:blip r:embed="rId2"/>
          <a:stretch>
            <a:fillRect/>
          </a:stretch>
        </p:blipFill>
        <p:spPr>
          <a:xfrm>
            <a:off x="10244038" y="241105"/>
            <a:ext cx="1708306" cy="906950"/>
          </a:xfrm>
          <a:prstGeom prst="rect">
            <a:avLst/>
          </a:prstGeom>
        </p:spPr>
      </p:pic>
      <p:pic>
        <p:nvPicPr>
          <p:cNvPr id="5" name="Picture 7" descr="A close up of a logo&#10;&#10;Description automatically generated">
            <a:extLst>
              <a:ext uri="{FF2B5EF4-FFF2-40B4-BE49-F238E27FC236}">
                <a16:creationId xmlns:a16="http://schemas.microsoft.com/office/drawing/2014/main" id="{25083B60-2A33-4762-82E2-D610A24F49ED}"/>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295275" y="1148055"/>
            <a:ext cx="2599364" cy="2599364"/>
          </a:xfrm>
          <a:prstGeom prst="rect">
            <a:avLst/>
          </a:prstGeom>
        </p:spPr>
      </p:pic>
      <p:pic>
        <p:nvPicPr>
          <p:cNvPr id="7" name="Imagen 6" descr="Hombre sonriendo con lentes&#10;&#10;Descripción generada automáticamente">
            <a:extLst>
              <a:ext uri="{FF2B5EF4-FFF2-40B4-BE49-F238E27FC236}">
                <a16:creationId xmlns:a16="http://schemas.microsoft.com/office/drawing/2014/main" id="{EDEF8A5B-F14E-4A9D-877C-05CE5F487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4038" y="3776838"/>
            <a:ext cx="1828800" cy="1828800"/>
          </a:xfrm>
          <a:prstGeom prst="ellipse">
            <a:avLst/>
          </a:prstGeom>
          <a:ln>
            <a:noFill/>
          </a:ln>
          <a:effectLst>
            <a:softEdge rad="112500"/>
          </a:effectLst>
        </p:spPr>
      </p:pic>
      <p:grpSp>
        <p:nvGrpSpPr>
          <p:cNvPr id="12" name="Grupo 11">
            <a:extLst>
              <a:ext uri="{FF2B5EF4-FFF2-40B4-BE49-F238E27FC236}">
                <a16:creationId xmlns:a16="http://schemas.microsoft.com/office/drawing/2014/main" id="{29600FD2-EAF4-44E3-991F-0C4B64441C3A}"/>
              </a:ext>
            </a:extLst>
          </p:cNvPr>
          <p:cNvGrpSpPr/>
          <p:nvPr/>
        </p:nvGrpSpPr>
        <p:grpSpPr>
          <a:xfrm>
            <a:off x="8437619" y="5662788"/>
            <a:ext cx="3514725" cy="954107"/>
            <a:chOff x="8310562" y="3293989"/>
            <a:chExt cx="3514725" cy="954107"/>
          </a:xfrm>
        </p:grpSpPr>
        <p:sp>
          <p:nvSpPr>
            <p:cNvPr id="9" name="CuadroTexto 8">
              <a:extLst>
                <a:ext uri="{FF2B5EF4-FFF2-40B4-BE49-F238E27FC236}">
                  <a16:creationId xmlns:a16="http://schemas.microsoft.com/office/drawing/2014/main" id="{022AEFB9-B64B-4996-A942-3DA89170E1AA}"/>
                </a:ext>
              </a:extLst>
            </p:cNvPr>
            <p:cNvSpPr txBox="1"/>
            <p:nvPr/>
          </p:nvSpPr>
          <p:spPr>
            <a:xfrm>
              <a:off x="8310562" y="3293989"/>
              <a:ext cx="3514725" cy="954107"/>
            </a:xfrm>
            <a:prstGeom prst="rect">
              <a:avLst/>
            </a:prstGeom>
            <a:noFill/>
          </p:spPr>
          <p:txBody>
            <a:bodyPr wrap="square" rtlCol="0">
              <a:spAutoFit/>
            </a:bodyPr>
            <a:lstStyle/>
            <a:p>
              <a:pPr algn="r"/>
              <a:r>
                <a:rPr lang="es-ES" sz="2000" b="1" dirty="0">
                  <a:solidFill>
                    <a:srgbClr val="C55A11"/>
                  </a:solidFill>
                </a:rPr>
                <a:t>Miguel Fuertes Fernandez</a:t>
              </a:r>
            </a:p>
            <a:p>
              <a:pPr algn="r"/>
              <a:r>
                <a:rPr lang="es-ES" i="1" dirty="0"/>
                <a:t>Ingeniero Informático</a:t>
              </a:r>
            </a:p>
            <a:p>
              <a:pPr algn="r"/>
              <a:r>
                <a:rPr lang="es-ES" dirty="0">
                  <a:hlinkClick r:id="rId6"/>
                </a:rPr>
                <a:t>https://mfuertes.net</a:t>
              </a:r>
              <a:r>
                <a:rPr lang="es-ES" dirty="0"/>
                <a:t>  </a:t>
              </a:r>
              <a:r>
                <a:rPr lang="es-ES" dirty="0">
                  <a:solidFill>
                    <a:schemeClr val="bg1"/>
                  </a:solidFill>
                </a:rPr>
                <a:t>  .</a:t>
              </a:r>
            </a:p>
          </p:txBody>
        </p:sp>
        <p:pic>
          <p:nvPicPr>
            <p:cNvPr id="11" name="Imagen 10">
              <a:extLst>
                <a:ext uri="{FF2B5EF4-FFF2-40B4-BE49-F238E27FC236}">
                  <a16:creationId xmlns:a16="http://schemas.microsoft.com/office/drawing/2014/main" id="{CFA9BF86-B226-4C9C-A735-DB86671DA121}"/>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526951" y="3962400"/>
              <a:ext cx="228546" cy="228546"/>
            </a:xfrm>
            <a:prstGeom prst="rect">
              <a:avLst/>
            </a:prstGeom>
          </p:spPr>
        </p:pic>
      </p:grpSp>
      <p:sp>
        <p:nvSpPr>
          <p:cNvPr id="13" name="CuadroTexto 12">
            <a:extLst>
              <a:ext uri="{FF2B5EF4-FFF2-40B4-BE49-F238E27FC236}">
                <a16:creationId xmlns:a16="http://schemas.microsoft.com/office/drawing/2014/main" id="{8716C15C-B272-404A-BB32-AC9E5418DAC8}"/>
              </a:ext>
            </a:extLst>
          </p:cNvPr>
          <p:cNvSpPr txBox="1"/>
          <p:nvPr/>
        </p:nvSpPr>
        <p:spPr>
          <a:xfrm>
            <a:off x="550865" y="5042343"/>
            <a:ext cx="2895600" cy="307777"/>
          </a:xfrm>
          <a:prstGeom prst="rect">
            <a:avLst/>
          </a:prstGeom>
          <a:noFill/>
        </p:spPr>
        <p:txBody>
          <a:bodyPr wrap="square" rtlCol="0">
            <a:spAutoFit/>
          </a:bodyPr>
          <a:lstStyle/>
          <a:p>
            <a:r>
              <a:rPr lang="es-ES" sz="1400" dirty="0">
                <a:hlinkClick r:id="rId8"/>
              </a:rPr>
              <a:t>https://tensionapp.herokuapp.com/</a:t>
            </a:r>
            <a:endParaRPr lang="es-ES" sz="1400" dirty="0"/>
          </a:p>
        </p:txBody>
      </p:sp>
      <p:pic>
        <p:nvPicPr>
          <p:cNvPr id="14" name="Imagen 13">
            <a:extLst>
              <a:ext uri="{FF2B5EF4-FFF2-40B4-BE49-F238E27FC236}">
                <a16:creationId xmlns:a16="http://schemas.microsoft.com/office/drawing/2014/main" id="{A65D9D38-6E71-4444-BCFF-8D5CBD865231}"/>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41369" y="5081959"/>
            <a:ext cx="228546" cy="228546"/>
          </a:xfrm>
          <a:prstGeom prst="rect">
            <a:avLst/>
          </a:prstGeom>
        </p:spPr>
      </p:pic>
      <p:sp>
        <p:nvSpPr>
          <p:cNvPr id="15" name="CuadroTexto 14">
            <a:extLst>
              <a:ext uri="{FF2B5EF4-FFF2-40B4-BE49-F238E27FC236}">
                <a16:creationId xmlns:a16="http://schemas.microsoft.com/office/drawing/2014/main" id="{21695930-D819-4DAF-8783-18D05D84A7FD}"/>
              </a:ext>
            </a:extLst>
          </p:cNvPr>
          <p:cNvSpPr txBox="1"/>
          <p:nvPr/>
        </p:nvSpPr>
        <p:spPr>
          <a:xfrm>
            <a:off x="3667125" y="2170227"/>
            <a:ext cx="7315201" cy="984885"/>
          </a:xfrm>
          <a:prstGeom prst="rect">
            <a:avLst/>
          </a:prstGeom>
          <a:noFill/>
        </p:spPr>
        <p:txBody>
          <a:bodyPr wrap="square" rtlCol="0">
            <a:spAutoFit/>
          </a:bodyPr>
          <a:lstStyle/>
          <a:p>
            <a:pPr algn="ctr"/>
            <a:r>
              <a:rPr lang="es-ES" sz="4000" b="1" i="1" dirty="0">
                <a:solidFill>
                  <a:srgbClr val="C55A11"/>
                </a:solidFill>
              </a:rPr>
              <a:t>GRACIAS POR ESCUCHARME…</a:t>
            </a:r>
          </a:p>
          <a:p>
            <a:pPr algn="ctr"/>
            <a:r>
              <a:rPr lang="es-ES" i="1" dirty="0">
                <a:solidFill>
                  <a:srgbClr val="C55A11"/>
                </a:solidFill>
              </a:rPr>
              <a:t>… QUEDO A SU DISPOSICIÓN PARA CUALQUIER TIPO DE PREGUNTAS</a:t>
            </a:r>
          </a:p>
        </p:txBody>
      </p:sp>
    </p:spTree>
    <p:extLst>
      <p:ext uri="{BB962C8B-B14F-4D97-AF65-F5344CB8AC3E}">
        <p14:creationId xmlns:p14="http://schemas.microsoft.com/office/powerpoint/2010/main" val="2973360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t>Objetivos</a:t>
            </a:r>
          </a:p>
          <a:p>
            <a:pPr marL="514350" indent="-514350">
              <a:buFont typeface="+mj-lt"/>
              <a:buAutoNum type="arabicPeriod"/>
            </a:pPr>
            <a:r>
              <a:rPr lang="es-ES" sz="3200" dirty="0"/>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233828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OBJETIVOS</a:t>
            </a:r>
          </a:p>
        </p:txBody>
      </p:sp>
      <p:sp>
        <p:nvSpPr>
          <p:cNvPr id="11" name="Marcador de contenido 2">
            <a:extLst>
              <a:ext uri="{FF2B5EF4-FFF2-40B4-BE49-F238E27FC236}">
                <a16:creationId xmlns:a16="http://schemas.microsoft.com/office/drawing/2014/main" id="{FDB3587A-535C-4C86-8C6C-E22A2C6EF37B}"/>
              </a:ext>
            </a:extLst>
          </p:cNvPr>
          <p:cNvSpPr>
            <a:spLocks noGrp="1"/>
          </p:cNvSpPr>
          <p:nvPr>
            <p:ph idx="1"/>
          </p:nvPr>
        </p:nvSpPr>
        <p:spPr>
          <a:xfrm>
            <a:off x="545347" y="1148055"/>
            <a:ext cx="7299692" cy="5269776"/>
          </a:xfrm>
        </p:spPr>
        <p:txBody>
          <a:bodyPr anchor="ctr">
            <a:normAutofit/>
          </a:bodyPr>
          <a:lstStyle/>
          <a:p>
            <a:r>
              <a:rPr lang="es-ES" sz="1800" b="1" i="0" u="none" strike="noStrike" baseline="0" dirty="0">
                <a:solidFill>
                  <a:srgbClr val="000000"/>
                </a:solidFill>
                <a:latin typeface="Calibri" panose="020F0502020204030204" pitchFamily="34" charset="0"/>
              </a:rPr>
              <a:t>Medición del pulso mediante la cámara y el flash del smartphone</a:t>
            </a:r>
            <a:endParaRPr lang="es-ES" sz="1800" dirty="0">
              <a:solidFill>
                <a:srgbClr val="000000"/>
              </a:solidFill>
              <a:latin typeface="Calibri" panose="020F0502020204030204" pitchFamily="34" charset="0"/>
            </a:endParaRPr>
          </a:p>
          <a:p>
            <a:pPr lvl="1"/>
            <a:r>
              <a:rPr lang="es-ES" sz="1400" b="0" i="0" u="none" strike="noStrike" baseline="0" dirty="0">
                <a:solidFill>
                  <a:srgbClr val="000000"/>
                </a:solidFill>
                <a:latin typeface="Calibri" panose="020F0502020204030204" pitchFamily="34" charset="0"/>
              </a:rPr>
              <a:t>Ampliamente disponible hoy en día.</a:t>
            </a:r>
          </a:p>
          <a:p>
            <a:pPr lvl="1"/>
            <a:r>
              <a:rPr lang="es-ES" sz="1400" dirty="0">
                <a:solidFill>
                  <a:srgbClr val="000000"/>
                </a:solidFill>
                <a:latin typeface="Calibri" panose="020F0502020204030204" pitchFamily="34" charset="0"/>
              </a:rPr>
              <a:t>Replica el mecanismo del pulsioxímetro tradicional, al captar la variación de intensidad de color en un dedo, mediante la cámara y el flash del smartphone.</a:t>
            </a:r>
            <a:endParaRPr lang="es-ES" sz="1400" b="0" i="0" u="none" strike="noStrike" baseline="0" dirty="0">
              <a:solidFill>
                <a:srgbClr val="000000"/>
              </a:solidFill>
              <a:latin typeface="Calibri" panose="020F0502020204030204" pitchFamily="34" charset="0"/>
            </a:endParaRPr>
          </a:p>
          <a:p>
            <a:r>
              <a:rPr lang="es-ES" sz="1800" b="1" i="0" u="none" strike="noStrike" baseline="0" dirty="0">
                <a:solidFill>
                  <a:srgbClr val="000000"/>
                </a:solidFill>
                <a:latin typeface="Calibri" panose="020F0502020204030204" pitchFamily="34" charset="0"/>
              </a:rPr>
              <a:t>Medición del pulso mediante un microcontrolador y un sensor</a:t>
            </a:r>
            <a:endParaRPr lang="es-ES" sz="1800" dirty="0">
              <a:solidFill>
                <a:srgbClr val="000000"/>
              </a:solidFill>
              <a:latin typeface="Calibri" panose="020F0502020204030204" pitchFamily="34" charset="0"/>
            </a:endParaRPr>
          </a:p>
          <a:p>
            <a:pPr lvl="1"/>
            <a:r>
              <a:rPr lang="es-ES" sz="1400" b="0" i="0" u="none" strike="noStrike" baseline="0" dirty="0">
                <a:solidFill>
                  <a:srgbClr val="000000"/>
                </a:solidFill>
                <a:latin typeface="Calibri" panose="020F0502020204030204" pitchFamily="34" charset="0"/>
              </a:rPr>
              <a:t>Así mismo, los smartphones, a la vez cuenta con tecnología USB-OTG, que permite conectar periféricos al aparato a través del puerto USB. </a:t>
            </a:r>
          </a:p>
          <a:p>
            <a:pPr lvl="1"/>
            <a:r>
              <a:rPr lang="es-ES" sz="1400" b="0" i="0" u="none" strike="noStrike" baseline="0" dirty="0">
                <a:solidFill>
                  <a:srgbClr val="000000"/>
                </a:solidFill>
                <a:latin typeface="Calibri" panose="020F0502020204030204" pitchFamily="34" charset="0"/>
              </a:rPr>
              <a:t>Se ha desarrollado un pequeño programa en un microcontrolador unido a un sensor más fiable, para realizar las mediciones en la aplicación. </a:t>
            </a:r>
          </a:p>
          <a:p>
            <a:r>
              <a:rPr lang="es-ES" sz="1800" b="1" i="0" u="none" strike="noStrike" baseline="0" dirty="0">
                <a:solidFill>
                  <a:srgbClr val="000000"/>
                </a:solidFill>
                <a:latin typeface="Calibri" panose="020F0502020204030204" pitchFamily="34" charset="0"/>
              </a:rPr>
              <a:t>Sistema (cliente-servidor) de gestión de medidas e historia médica</a:t>
            </a:r>
            <a:r>
              <a:rPr lang="es-ES" sz="1800" b="0" i="0" u="none" strike="noStrike" baseline="0" dirty="0">
                <a:solidFill>
                  <a:srgbClr val="000000"/>
                </a:solidFill>
                <a:latin typeface="Calibri" panose="020F0502020204030204" pitchFamily="34" charset="0"/>
              </a:rPr>
              <a:t>: </a:t>
            </a:r>
          </a:p>
          <a:p>
            <a:pPr lvl="1"/>
            <a:r>
              <a:rPr lang="es-ES" sz="1400" b="0" i="0" u="none" strike="noStrike" baseline="0" dirty="0">
                <a:solidFill>
                  <a:srgbClr val="000000"/>
                </a:solidFill>
                <a:latin typeface="Calibri" panose="020F0502020204030204" pitchFamily="34" charset="0"/>
              </a:rPr>
              <a:t>Por último y para unir todo esto, se ha desarrollado un sistema de gestión de medidas por médico y paciente para el control en el tiempo, a la vez de poder realizar un seguimiento. </a:t>
            </a:r>
          </a:p>
          <a:p>
            <a:pPr lvl="1"/>
            <a:r>
              <a:rPr lang="es-ES" sz="1400" b="0" i="0" u="none" strike="noStrike" baseline="0" dirty="0">
                <a:solidFill>
                  <a:srgbClr val="000000"/>
                </a:solidFill>
                <a:latin typeface="Calibri" panose="020F0502020204030204" pitchFamily="34" charset="0"/>
              </a:rPr>
              <a:t>Esta información siempre podrá ser exportada anónimamente para cualquier investigación en un paquete estadístico externo. </a:t>
            </a:r>
          </a:p>
        </p:txBody>
      </p:sp>
      <p:pic>
        <p:nvPicPr>
          <p:cNvPr id="3" name="Imagen 2" descr="Imagen que contiene monitor, computadora, oscuro, luz&#10;&#10;Descripción generada automáticamente">
            <a:extLst>
              <a:ext uri="{FF2B5EF4-FFF2-40B4-BE49-F238E27FC236}">
                <a16:creationId xmlns:a16="http://schemas.microsoft.com/office/drawing/2014/main" id="{972FF82B-9788-4991-AB09-A90BFF39E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0051" y="1201479"/>
            <a:ext cx="1837432" cy="1565396"/>
          </a:xfrm>
          <a:prstGeom prst="rect">
            <a:avLst/>
          </a:prstGeom>
          <a:ln w="38100" cap="sq">
            <a:solidFill>
              <a:srgbClr val="C55A11"/>
            </a:solidFill>
            <a:prstDash val="solid"/>
            <a:miter lim="800000"/>
          </a:ln>
          <a:effectLst>
            <a:outerShdw blurRad="50800" dist="38100" dir="2700000" algn="tl" rotWithShape="0">
              <a:srgbClr val="000000">
                <a:alpha val="43000"/>
              </a:srgbClr>
            </a:outerShdw>
          </a:effectLst>
        </p:spPr>
      </p:pic>
      <p:pic>
        <p:nvPicPr>
          <p:cNvPr id="9" name="Picture 3" descr="A circuit board&#10;&#10;Description automatically generated">
            <a:extLst>
              <a:ext uri="{FF2B5EF4-FFF2-40B4-BE49-F238E27FC236}">
                <a16:creationId xmlns:a16="http://schemas.microsoft.com/office/drawing/2014/main" id="{3B9F85B8-987E-488E-BBED-6DBE1D8BDC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8703" y="3075350"/>
            <a:ext cx="2313641" cy="1823193"/>
          </a:xfrm>
          <a:prstGeom prst="rect">
            <a:avLst/>
          </a:prstGeom>
          <a:ln w="38100" cap="sq">
            <a:solidFill>
              <a:srgbClr val="C55A11"/>
            </a:solidFill>
            <a:prstDash val="solid"/>
            <a:miter lim="800000"/>
          </a:ln>
          <a:effectLst>
            <a:outerShdw blurRad="50800" dist="38100" dir="2700000" algn="tl" rotWithShape="0">
              <a:srgbClr val="000000">
                <a:alpha val="43000"/>
              </a:srgbClr>
            </a:outerShdw>
          </a:effectLst>
        </p:spPr>
      </p:pic>
      <p:pic>
        <p:nvPicPr>
          <p:cNvPr id="10" name="Picture 9" descr="A screenshot of a cell phone&#10;&#10;Description automatically generated">
            <a:extLst>
              <a:ext uri="{FF2B5EF4-FFF2-40B4-BE49-F238E27FC236}">
                <a16:creationId xmlns:a16="http://schemas.microsoft.com/office/drawing/2014/main" id="{A3685172-7856-4925-B90B-3F0DA0F60BA7}"/>
              </a:ext>
            </a:extLst>
          </p:cNvPr>
          <p:cNvPicPr>
            <a:picLocks noChangeAspect="1"/>
          </p:cNvPicPr>
          <p:nvPr/>
        </p:nvPicPr>
        <p:blipFill rotWithShape="1">
          <a:blip r:embed="rId7">
            <a:extLst>
              <a:ext uri="{28A0092B-C50C-407E-A947-70E740481C1C}">
                <a14:useLocalDpi xmlns:a14="http://schemas.microsoft.com/office/drawing/2010/main" val="0"/>
              </a:ext>
            </a:extLst>
          </a:blip>
          <a:srcRect t="4085"/>
          <a:stretch/>
        </p:blipFill>
        <p:spPr>
          <a:xfrm>
            <a:off x="7845039" y="3705095"/>
            <a:ext cx="1538243" cy="2712736"/>
          </a:xfrm>
          <a:prstGeom prst="rect">
            <a:avLst/>
          </a:prstGeom>
          <a:ln w="38100" cap="sq">
            <a:solidFill>
              <a:srgbClr val="C55A1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511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912216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dirty="0">
                <a:solidFill>
                  <a:schemeClr val="accent2">
                    <a:lumMod val="75000"/>
                  </a:schemeClr>
                </a:solidFill>
              </a:rPr>
              <a:t>REQUISITOS</a:t>
            </a:r>
          </a:p>
        </p:txBody>
      </p:sp>
      <p:sp>
        <p:nvSpPr>
          <p:cNvPr id="11" name="Marcador de contenido 2">
            <a:extLst>
              <a:ext uri="{FF2B5EF4-FFF2-40B4-BE49-F238E27FC236}">
                <a16:creationId xmlns:a16="http://schemas.microsoft.com/office/drawing/2014/main" id="{FDB3587A-535C-4C86-8C6C-E22A2C6EF37B}"/>
              </a:ext>
            </a:extLst>
          </p:cNvPr>
          <p:cNvSpPr>
            <a:spLocks noGrp="1"/>
          </p:cNvSpPr>
          <p:nvPr>
            <p:ph idx="1"/>
          </p:nvPr>
        </p:nvSpPr>
        <p:spPr>
          <a:xfrm>
            <a:off x="545346" y="2159663"/>
            <a:ext cx="11111117" cy="4457232"/>
          </a:xfrm>
        </p:spPr>
        <p:txBody>
          <a:bodyPr anchor="ctr">
            <a:noAutofit/>
          </a:bodyPr>
          <a:lstStyle/>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registrar la edad y el género de un paciente </a:t>
            </a:r>
          </a:p>
          <a:p>
            <a:r>
              <a:rPr lang="es-ES" sz="1600" b="0" i="0" u="none" strike="noStrike" baseline="0" dirty="0">
                <a:solidFill>
                  <a:srgbClr val="000000"/>
                </a:solidFill>
                <a:latin typeface="Calibri" panose="020F0502020204030204" pitchFamily="34" charset="0"/>
              </a:rPr>
              <a:t>Para un paciente, quiero poder introducir variables físicas observadas durante la exploración de dicho paciente, esto es además de la presión sanguínea, el pulso o el peso, los siguientes indicadores: “</a:t>
            </a:r>
            <a:r>
              <a:rPr lang="es-ES" sz="1600" b="0" i="1" u="none" strike="noStrike" baseline="0" dirty="0">
                <a:solidFill>
                  <a:srgbClr val="000000"/>
                </a:solidFill>
                <a:latin typeface="Calibri" panose="020F0502020204030204" pitchFamily="34" charset="0"/>
              </a:rPr>
              <a:t>Enfermedad Renal Crónica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Asma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Enfermedad Pulmonar Obstructiva Crónica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Diabetes</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Dislipemia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Cardiopatía Isquémica</a:t>
            </a:r>
            <a:r>
              <a:rPr lang="es-ES" sz="1600" b="0" i="0" u="none" strike="noStrike" baseline="0" dirty="0">
                <a:solidFill>
                  <a:srgbClr val="000000"/>
                </a:solidFill>
                <a:latin typeface="Calibri" panose="020F0502020204030204" pitchFamily="34" charset="0"/>
              </a:rPr>
              <a:t>”, “</a:t>
            </a:r>
            <a:r>
              <a:rPr lang="es-ES" sz="1600" b="0" i="1" u="none" strike="noStrike" baseline="0" dirty="0">
                <a:solidFill>
                  <a:srgbClr val="000000"/>
                </a:solidFill>
                <a:latin typeface="Calibri" panose="020F0502020204030204" pitchFamily="34" charset="0"/>
              </a:rPr>
              <a:t>Insuficiencia cardiaca previa</a:t>
            </a:r>
            <a:r>
              <a:rPr lang="es-ES" sz="1600" b="0" i="0" u="none" strike="noStrike" baseline="0" dirty="0">
                <a:solidFill>
                  <a:srgbClr val="000000"/>
                </a:solidFill>
                <a:latin typeface="Calibri" panose="020F0502020204030204" pitchFamily="34" charset="0"/>
              </a:rPr>
              <a:t>”. </a:t>
            </a:r>
          </a:p>
          <a:p>
            <a:r>
              <a:rPr lang="es-ES" sz="1600" b="0" i="0" u="none" strike="noStrike" baseline="0" dirty="0">
                <a:solidFill>
                  <a:srgbClr val="000000"/>
                </a:solidFill>
                <a:latin typeface="Calibri" panose="020F0502020204030204" pitchFamily="34" charset="0"/>
              </a:rPr>
              <a:t>Para un </a:t>
            </a:r>
            <a:r>
              <a:rPr lang="es-ES" sz="1600" b="1" i="0" u="none" strike="noStrike" baseline="0" dirty="0">
                <a:solidFill>
                  <a:srgbClr val="000000"/>
                </a:solidFill>
                <a:latin typeface="Calibri" panose="020F0502020204030204" pitchFamily="34" charset="0"/>
              </a:rPr>
              <a:t>paciente</a:t>
            </a:r>
            <a:r>
              <a:rPr lang="es-ES" sz="1600" b="0" i="0" u="none" strike="noStrike" baseline="0" dirty="0">
                <a:solidFill>
                  <a:srgbClr val="000000"/>
                </a:solidFill>
                <a:latin typeface="Calibri" panose="020F0502020204030204" pitchFamily="34" charset="0"/>
              </a:rPr>
              <a:t>, quiero poder realizar una medida de pulso (frecuencia cardiaca) utilizando la cámara y el flash del smartphone. </a:t>
            </a:r>
          </a:p>
          <a:p>
            <a:r>
              <a:rPr lang="es-ES" sz="1600" b="0" i="0" u="none" strike="noStrike" baseline="0" dirty="0">
                <a:solidFill>
                  <a:srgbClr val="000000"/>
                </a:solidFill>
                <a:latin typeface="Calibri" panose="020F0502020204030204" pitchFamily="34" charset="0"/>
              </a:rPr>
              <a:t>Para un </a:t>
            </a:r>
            <a:r>
              <a:rPr lang="es-ES" sz="1600" b="1" i="0" u="none" strike="noStrike" baseline="0" dirty="0">
                <a:solidFill>
                  <a:srgbClr val="000000"/>
                </a:solidFill>
                <a:latin typeface="Calibri" panose="020F0502020204030204" pitchFamily="34" charset="0"/>
              </a:rPr>
              <a:t>paciente</a:t>
            </a:r>
            <a:r>
              <a:rPr lang="es-ES" sz="1600" b="0" i="0" u="none" strike="noStrike" baseline="0" dirty="0">
                <a:solidFill>
                  <a:srgbClr val="000000"/>
                </a:solidFill>
                <a:latin typeface="Calibri" panose="020F0502020204030204" pitchFamily="34" charset="0"/>
              </a:rPr>
              <a:t>, quiero poder realizar una medida de pulso (frecuencia cardiaca) utilizando un pequeño sensor conectado por USB (Arduino). </a:t>
            </a:r>
          </a:p>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guardar los datos de esta exploración en un servidor para alimentar un modelo predictivo. </a:t>
            </a:r>
          </a:p>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exportar los datos de la base de datos, anonimizados para el posterior análisis en un ordenador. </a:t>
            </a:r>
          </a:p>
          <a:p>
            <a:r>
              <a:rPr lang="es-ES" sz="1600" b="0" i="0" u="none" strike="noStrike" baseline="0" dirty="0">
                <a:solidFill>
                  <a:srgbClr val="000000"/>
                </a:solidFill>
                <a:latin typeface="Calibri" panose="020F0502020204030204" pitchFamily="34" charset="0"/>
              </a:rPr>
              <a:t>Como </a:t>
            </a:r>
            <a:r>
              <a:rPr lang="es-ES" sz="1600" b="1" i="0" u="none" strike="noStrike" baseline="0" dirty="0">
                <a:solidFill>
                  <a:srgbClr val="000000"/>
                </a:solidFill>
                <a:latin typeface="Calibri" panose="020F0502020204030204" pitchFamily="34" charset="0"/>
              </a:rPr>
              <a:t>médico</a:t>
            </a:r>
            <a:r>
              <a:rPr lang="es-ES" sz="1600" b="0" i="0" u="none" strike="noStrike" baseline="0" dirty="0">
                <a:solidFill>
                  <a:srgbClr val="000000"/>
                </a:solidFill>
                <a:latin typeface="Calibri" panose="020F0502020204030204" pitchFamily="34" charset="0"/>
              </a:rPr>
              <a:t>, quiero poder acceder al mismo sistema (base de datos) desde cualquier smartphone utilizando una cuenta personal (email y contraseña). </a:t>
            </a:r>
          </a:p>
        </p:txBody>
      </p:sp>
      <p:sp>
        <p:nvSpPr>
          <p:cNvPr id="2" name="CuadroTexto 1">
            <a:extLst>
              <a:ext uri="{FF2B5EF4-FFF2-40B4-BE49-F238E27FC236}">
                <a16:creationId xmlns:a16="http://schemas.microsoft.com/office/drawing/2014/main" id="{6A4046DE-C34C-414C-8A59-75315EE5C5BA}"/>
              </a:ext>
            </a:extLst>
          </p:cNvPr>
          <p:cNvSpPr txBox="1"/>
          <p:nvPr/>
        </p:nvSpPr>
        <p:spPr>
          <a:xfrm>
            <a:off x="552707" y="1142428"/>
            <a:ext cx="9513054" cy="923330"/>
          </a:xfrm>
          <a:prstGeom prst="rect">
            <a:avLst/>
          </a:prstGeom>
          <a:noFill/>
        </p:spPr>
        <p:txBody>
          <a:bodyPr wrap="square" rtlCol="0">
            <a:spAutoFit/>
          </a:bodyPr>
          <a:lstStyle/>
          <a:p>
            <a:r>
              <a:rPr lang="es-ES" sz="1800" b="0" i="0" u="none" strike="noStrike" baseline="0" dirty="0">
                <a:solidFill>
                  <a:srgbClr val="000000"/>
                </a:solidFill>
                <a:latin typeface="Calibri" panose="020F0502020204030204" pitchFamily="34" charset="0"/>
              </a:rPr>
              <a:t>Los requisitos (o casos de uso, en su forma más generalizada) es la forma que se emplea en el desarrollo de software para ver que necesidades sugiere el cliente y exponerlos de manera clara en una tabla. Los requisitos recogidos para este proyecto se exponen a continuación:</a:t>
            </a:r>
            <a:endParaRPr lang="es-ES" dirty="0"/>
          </a:p>
        </p:txBody>
      </p:sp>
    </p:spTree>
    <p:extLst>
      <p:ext uri="{BB962C8B-B14F-4D97-AF65-F5344CB8AC3E}">
        <p14:creationId xmlns:p14="http://schemas.microsoft.com/office/powerpoint/2010/main" val="3141808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A close up of a logo&#10;&#10;Description automatically generated">
            <a:extLst>
              <a:ext uri="{FF2B5EF4-FFF2-40B4-BE49-F238E27FC236}">
                <a16:creationId xmlns:a16="http://schemas.microsoft.com/office/drawing/2014/main" id="{E95F2B86-9301-4109-AB85-117F68E10AAB}"/>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sp>
        <p:nvSpPr>
          <p:cNvPr id="3" name="Marcador de contenido 2">
            <a:extLst>
              <a:ext uri="{FF2B5EF4-FFF2-40B4-BE49-F238E27FC236}">
                <a16:creationId xmlns:a16="http://schemas.microsoft.com/office/drawing/2014/main" id="{F1746273-B271-428A-B1F2-6F739D813EB4}"/>
              </a:ext>
            </a:extLst>
          </p:cNvPr>
          <p:cNvSpPr>
            <a:spLocks noGrp="1"/>
          </p:cNvSpPr>
          <p:nvPr>
            <p:ph idx="1"/>
          </p:nvPr>
        </p:nvSpPr>
        <p:spPr>
          <a:xfrm>
            <a:off x="443947" y="1470399"/>
            <a:ext cx="7692266" cy="4711993"/>
          </a:xfrm>
        </p:spPr>
        <p:txBody>
          <a:bodyPr anchor="ctr">
            <a:normAutofit fontScale="85000" lnSpcReduction="20000"/>
          </a:bodyPr>
          <a:lstStyle/>
          <a:p>
            <a:pPr marL="514350" indent="-514350">
              <a:buFont typeface="+mj-lt"/>
              <a:buAutoNum type="arabicPeriod"/>
            </a:pPr>
            <a:r>
              <a:rPr lang="es-ES" sz="3200" dirty="0">
                <a:solidFill>
                  <a:srgbClr val="C55A11"/>
                </a:solidFill>
              </a:rPr>
              <a:t>Introducción y contexto</a:t>
            </a:r>
          </a:p>
          <a:p>
            <a:pPr marL="514350" indent="-514350">
              <a:buFont typeface="+mj-lt"/>
              <a:buAutoNum type="arabicPeriod"/>
            </a:pPr>
            <a:r>
              <a:rPr lang="es-ES" sz="3200" dirty="0">
                <a:solidFill>
                  <a:srgbClr val="C55A11"/>
                </a:solidFill>
              </a:rPr>
              <a:t>Objetivos</a:t>
            </a:r>
          </a:p>
          <a:p>
            <a:pPr marL="514350" indent="-514350">
              <a:buFont typeface="+mj-lt"/>
              <a:buAutoNum type="arabicPeriod"/>
            </a:pPr>
            <a:r>
              <a:rPr lang="es-ES" sz="3200" dirty="0">
                <a:solidFill>
                  <a:srgbClr val="C55A11"/>
                </a:solidFill>
              </a:rPr>
              <a:t>Requisitos</a:t>
            </a:r>
          </a:p>
          <a:p>
            <a:pPr marL="514350" indent="-514350">
              <a:buFont typeface="+mj-lt"/>
              <a:buAutoNum type="arabicPeriod"/>
            </a:pPr>
            <a:r>
              <a:rPr lang="es-ES" sz="3200" dirty="0"/>
              <a:t>Implementación</a:t>
            </a:r>
          </a:p>
          <a:p>
            <a:pPr marL="971550" lvl="1" indent="-514350">
              <a:buFont typeface="+mj-lt"/>
              <a:buAutoNum type="arabicPeriod"/>
            </a:pPr>
            <a:r>
              <a:rPr lang="es-ES" sz="2800" dirty="0"/>
              <a:t>Arquitectura y modelo de datos</a:t>
            </a:r>
          </a:p>
          <a:p>
            <a:pPr marL="971550" lvl="1" indent="-514350">
              <a:buFont typeface="+mj-lt"/>
              <a:buAutoNum type="arabicPeriod"/>
            </a:pPr>
            <a:r>
              <a:rPr lang="es-ES" sz="2800" dirty="0"/>
              <a:t>Cliente y servidor</a:t>
            </a:r>
          </a:p>
          <a:p>
            <a:pPr marL="514350" indent="-514350">
              <a:buFont typeface="+mj-lt"/>
              <a:buAutoNum type="arabicPeriod"/>
            </a:pPr>
            <a:r>
              <a:rPr lang="es-ES" sz="3200" dirty="0"/>
              <a:t>Mediciones</a:t>
            </a:r>
          </a:p>
          <a:p>
            <a:pPr marL="971550" lvl="1" indent="-514350">
              <a:buFont typeface="+mj-lt"/>
              <a:buAutoNum type="arabicPeriod"/>
            </a:pPr>
            <a:r>
              <a:rPr lang="es-ES" sz="2800" dirty="0"/>
              <a:t>Introducción</a:t>
            </a:r>
          </a:p>
          <a:p>
            <a:pPr marL="971550" lvl="1" indent="-514350">
              <a:buFont typeface="+mj-lt"/>
              <a:buAutoNum type="arabicPeriod"/>
            </a:pPr>
            <a:r>
              <a:rPr lang="es-ES" sz="2800" dirty="0"/>
              <a:t>Smartphone (Cámara + flash)</a:t>
            </a:r>
          </a:p>
          <a:p>
            <a:pPr marL="971550" lvl="1" indent="-514350">
              <a:buFont typeface="+mj-lt"/>
              <a:buAutoNum type="arabicPeriod"/>
            </a:pPr>
            <a:r>
              <a:rPr lang="es-ES" sz="2800" dirty="0"/>
              <a:t>Microcontrolador</a:t>
            </a:r>
          </a:p>
          <a:p>
            <a:pPr marL="514350" indent="-514350">
              <a:buFont typeface="+mj-lt"/>
              <a:buAutoNum type="arabicPeriod"/>
            </a:pPr>
            <a:r>
              <a:rPr lang="es-ES" sz="3200" dirty="0"/>
              <a:t>Resultados</a:t>
            </a:r>
          </a:p>
          <a:p>
            <a:pPr marL="514350" indent="-514350">
              <a:buFont typeface="+mj-lt"/>
              <a:buAutoNum type="arabicPeriod"/>
            </a:pPr>
            <a:r>
              <a:rPr lang="es-ES" sz="3200" dirty="0"/>
              <a:t>Conclusiones y líneas futuras</a:t>
            </a:r>
          </a:p>
        </p:txBody>
      </p:sp>
      <p:pic>
        <p:nvPicPr>
          <p:cNvPr id="6" name="Imagen 5">
            <a:extLst>
              <a:ext uri="{FF2B5EF4-FFF2-40B4-BE49-F238E27FC236}">
                <a16:creationId xmlns:a16="http://schemas.microsoft.com/office/drawing/2014/main" id="{B564DF56-7AAA-40EE-9235-19715CBAFB06}"/>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9" name="CuadroTexto 8">
            <a:extLst>
              <a:ext uri="{FF2B5EF4-FFF2-40B4-BE49-F238E27FC236}">
                <a16:creationId xmlns:a16="http://schemas.microsoft.com/office/drawing/2014/main" id="{8AA8AA61-6635-4A2A-8D31-4DA33A396BFF}"/>
              </a:ext>
            </a:extLst>
          </p:cNvPr>
          <p:cNvSpPr txBox="1"/>
          <p:nvPr/>
        </p:nvSpPr>
        <p:spPr>
          <a:xfrm>
            <a:off x="545347" y="340637"/>
            <a:ext cx="5819686" cy="707886"/>
          </a:xfrm>
          <a:prstGeom prst="rect">
            <a:avLst/>
          </a:prstGeom>
          <a:noFill/>
        </p:spPr>
        <p:txBody>
          <a:bodyPr wrap="square" rtlCol="0">
            <a:spAutoFit/>
          </a:bodyPr>
          <a:lstStyle/>
          <a:p>
            <a:r>
              <a:rPr lang="es-ES" sz="4000" dirty="0">
                <a:solidFill>
                  <a:schemeClr val="accent2">
                    <a:lumMod val="75000"/>
                  </a:schemeClr>
                </a:solidFill>
              </a:rPr>
              <a:t>CONTENIDOS</a:t>
            </a:r>
          </a:p>
        </p:txBody>
      </p:sp>
    </p:spTree>
    <p:extLst>
      <p:ext uri="{BB962C8B-B14F-4D97-AF65-F5344CB8AC3E}">
        <p14:creationId xmlns:p14="http://schemas.microsoft.com/office/powerpoint/2010/main" val="3827437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D4D0F6E1-0A72-4296-9E2A-11F6A98A0AB5}"/>
              </a:ext>
            </a:extLst>
          </p:cNvPr>
          <p:cNvPicPr>
            <a:picLocks noChangeAspect="1"/>
          </p:cNvPicPr>
          <p:nvPr/>
        </p:nvPicPr>
        <p:blipFill>
          <a:blip r:embed="rId2">
            <a:duotone>
              <a:schemeClr val="accent2">
                <a:shade val="45000"/>
                <a:satMod val="135000"/>
              </a:schemeClr>
              <a:prstClr val="white"/>
            </a:duotone>
            <a:alphaModFix amt="8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365033" y="-284533"/>
            <a:ext cx="10515600" cy="10515600"/>
          </a:xfrm>
          <a:prstGeom prst="rect">
            <a:avLst/>
          </a:prstGeom>
        </p:spPr>
      </p:pic>
      <p:pic>
        <p:nvPicPr>
          <p:cNvPr id="5" name="Imagen 4">
            <a:extLst>
              <a:ext uri="{FF2B5EF4-FFF2-40B4-BE49-F238E27FC236}">
                <a16:creationId xmlns:a16="http://schemas.microsoft.com/office/drawing/2014/main" id="{438DB7AE-B177-4D76-AE9D-DDE338BC65BC}"/>
              </a:ext>
            </a:extLst>
          </p:cNvPr>
          <p:cNvPicPr>
            <a:picLocks noChangeAspect="1"/>
          </p:cNvPicPr>
          <p:nvPr/>
        </p:nvPicPr>
        <p:blipFill>
          <a:blip r:embed="rId4"/>
          <a:stretch>
            <a:fillRect/>
          </a:stretch>
        </p:blipFill>
        <p:spPr>
          <a:xfrm>
            <a:off x="10244038" y="241105"/>
            <a:ext cx="1708306" cy="906950"/>
          </a:xfrm>
          <a:prstGeom prst="rect">
            <a:avLst/>
          </a:prstGeom>
        </p:spPr>
      </p:pic>
      <p:sp>
        <p:nvSpPr>
          <p:cNvPr id="8" name="CuadroTexto 7">
            <a:extLst>
              <a:ext uri="{FF2B5EF4-FFF2-40B4-BE49-F238E27FC236}">
                <a16:creationId xmlns:a16="http://schemas.microsoft.com/office/drawing/2014/main" id="{759088B1-C1AA-4B03-92E3-AFEF23F6F3B3}"/>
              </a:ext>
            </a:extLst>
          </p:cNvPr>
          <p:cNvSpPr txBox="1"/>
          <p:nvPr/>
        </p:nvSpPr>
        <p:spPr>
          <a:xfrm>
            <a:off x="545346" y="340637"/>
            <a:ext cx="9342137" cy="707886"/>
          </a:xfrm>
          <a:prstGeom prst="rect">
            <a:avLst/>
          </a:prstGeom>
          <a:noFill/>
        </p:spPr>
        <p:txBody>
          <a:bodyPr wrap="square" rtlCol="0">
            <a:spAutoFit/>
          </a:bodyPr>
          <a:lstStyle/>
          <a:p>
            <a:r>
              <a:rPr lang="es-ES" sz="4000" b="1" dirty="0">
                <a:solidFill>
                  <a:schemeClr val="accent2">
                    <a:lumMod val="75000"/>
                  </a:schemeClr>
                </a:solidFill>
              </a:rPr>
              <a:t>IMPLEMENTACIÓN</a:t>
            </a:r>
            <a:r>
              <a:rPr lang="es-ES" sz="4000" dirty="0">
                <a:solidFill>
                  <a:schemeClr val="accent2">
                    <a:lumMod val="75000"/>
                  </a:schemeClr>
                </a:solidFill>
              </a:rPr>
              <a:t> | ARQUITECTURA</a:t>
            </a:r>
          </a:p>
        </p:txBody>
      </p:sp>
      <p:pic>
        <p:nvPicPr>
          <p:cNvPr id="14" name="Imagen 13" descr="Imagen que contiene reloj&#10;&#10;Descripción generada automáticamente">
            <a:extLst>
              <a:ext uri="{FF2B5EF4-FFF2-40B4-BE49-F238E27FC236}">
                <a16:creationId xmlns:a16="http://schemas.microsoft.com/office/drawing/2014/main" id="{17EA560D-F6EE-4D3D-8FD8-9EC459923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346" y="1148055"/>
            <a:ext cx="10413406" cy="5261842"/>
          </a:xfrm>
          <a:prstGeom prst="rect">
            <a:avLst/>
          </a:prstGeom>
        </p:spPr>
      </p:pic>
      <p:grpSp>
        <p:nvGrpSpPr>
          <p:cNvPr id="17" name="Grupo 16">
            <a:extLst>
              <a:ext uri="{FF2B5EF4-FFF2-40B4-BE49-F238E27FC236}">
                <a16:creationId xmlns:a16="http://schemas.microsoft.com/office/drawing/2014/main" id="{4A4DB285-C6BE-42A9-809A-7BD3A1590A6F}"/>
              </a:ext>
            </a:extLst>
          </p:cNvPr>
          <p:cNvGrpSpPr/>
          <p:nvPr/>
        </p:nvGrpSpPr>
        <p:grpSpPr>
          <a:xfrm>
            <a:off x="4838613" y="5448467"/>
            <a:ext cx="2514774" cy="1227516"/>
            <a:chOff x="3959027" y="5289847"/>
            <a:chExt cx="2514774" cy="1227516"/>
          </a:xfrm>
        </p:grpSpPr>
        <p:sp>
          <p:nvSpPr>
            <p:cNvPr id="15" name="CuadroTexto 14">
              <a:extLst>
                <a:ext uri="{FF2B5EF4-FFF2-40B4-BE49-F238E27FC236}">
                  <a16:creationId xmlns:a16="http://schemas.microsoft.com/office/drawing/2014/main" id="{69A260AA-A5F9-4B58-8751-897B61B758F7}"/>
                </a:ext>
              </a:extLst>
            </p:cNvPr>
            <p:cNvSpPr txBox="1"/>
            <p:nvPr/>
          </p:nvSpPr>
          <p:spPr>
            <a:xfrm>
              <a:off x="3959027" y="5289847"/>
              <a:ext cx="2514774" cy="1200329"/>
            </a:xfrm>
            <a:prstGeom prst="rect">
              <a:avLst/>
            </a:prstGeom>
            <a:noFill/>
          </p:spPr>
          <p:txBody>
            <a:bodyPr wrap="square" rtlCol="0">
              <a:spAutoFit/>
            </a:bodyPr>
            <a:lstStyle/>
            <a:p>
              <a:r>
                <a:rPr lang="es-ES" dirty="0"/>
                <a:t>Cliente en </a:t>
              </a:r>
              <a:r>
                <a:rPr lang="es-ES" b="1" i="1" dirty="0" err="1"/>
                <a:t>Flutter</a:t>
              </a:r>
              <a:endParaRPr lang="es-ES" b="1" i="1" dirty="0"/>
            </a:p>
            <a:p>
              <a:r>
                <a:rPr lang="es-ES" dirty="0"/>
                <a:t>Servidor en </a:t>
              </a:r>
              <a:r>
                <a:rPr lang="es-ES" b="1" i="1" dirty="0"/>
                <a:t>Python</a:t>
              </a:r>
            </a:p>
            <a:p>
              <a:r>
                <a:rPr lang="es-ES" dirty="0"/>
                <a:t>Base de datos </a:t>
              </a:r>
              <a:r>
                <a:rPr lang="es-ES" b="1" i="1" dirty="0" err="1"/>
                <a:t>MariaDB</a:t>
              </a:r>
              <a:endParaRPr lang="es-ES" b="1" i="1" dirty="0"/>
            </a:p>
            <a:p>
              <a:r>
                <a:rPr lang="es-ES" dirty="0"/>
                <a:t>Conexión mediante API</a:t>
              </a:r>
            </a:p>
          </p:txBody>
        </p:sp>
        <p:sp>
          <p:nvSpPr>
            <p:cNvPr id="16" name="Rectángulo 15">
              <a:extLst>
                <a:ext uri="{FF2B5EF4-FFF2-40B4-BE49-F238E27FC236}">
                  <a16:creationId xmlns:a16="http://schemas.microsoft.com/office/drawing/2014/main" id="{1E776EAD-312E-4AAA-AEBE-867C988F8E02}"/>
                </a:ext>
              </a:extLst>
            </p:cNvPr>
            <p:cNvSpPr/>
            <p:nvPr/>
          </p:nvSpPr>
          <p:spPr>
            <a:xfrm>
              <a:off x="3959027" y="5317034"/>
              <a:ext cx="220186" cy="1200329"/>
            </a:xfrm>
            <a:prstGeom prst="rect">
              <a:avLst/>
            </a:prstGeom>
            <a:solidFill>
              <a:srgbClr val="C55A11">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125342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2544</Words>
  <Application>Microsoft Office PowerPoint</Application>
  <PresentationFormat>Panorámica</PresentationFormat>
  <Paragraphs>330</Paragraphs>
  <Slides>35</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35</vt:i4>
      </vt:variant>
    </vt:vector>
  </HeadingPairs>
  <TitlesOfParts>
    <vt:vector size="39" baseType="lpstr">
      <vt:lpstr>Arial</vt:lpstr>
      <vt:lpstr>Calibri</vt:lpstr>
      <vt:lpstr>Calibri Light</vt:lpstr>
      <vt:lpstr>Tema de Office</vt:lpstr>
      <vt:lpstr>  TENSIONAPP:  SISTEMA DE DETECCIÓN DE LA FRECUENCIA CARDIACA  MEDIANTE EL SENSOR FOTOGRÁFICO DE UN SMARTPHONE  Y MEDIANTE UN MICROCONTROLADOR.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TENSIONAPP:  SISTEMA DE DETECCIÓN DE LA FRECUENCIA CARDIACA  MEDIANTE EL SENSOR FOTOGRÁFICO DE UN SMARTPHONE  Y MEDIANTE UN MICROCONTROLADOR.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TENSIONAPP:  SISTEMA DE DETECCIÓN DE LA FRECUENCIA CARDIACA  MEDIANTE EL SENSOR FOTOGRÁFICO DE UN SMARTPHONE  Y MEDIANTE UN MICROCONTROLADOR. </dc:title>
  <dc:creator>MIGUEL FUERTES FERNANDEZ</dc:creator>
  <cp:lastModifiedBy>MIGUEL FUERTES FERNANDEZ</cp:lastModifiedBy>
  <cp:revision>48</cp:revision>
  <dcterms:created xsi:type="dcterms:W3CDTF">2020-06-28T13:51:16Z</dcterms:created>
  <dcterms:modified xsi:type="dcterms:W3CDTF">2020-06-30T15:45:52Z</dcterms:modified>
</cp:coreProperties>
</file>